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8" r:id="rId3"/>
    <p:sldId id="269" r:id="rId4"/>
    <p:sldId id="270" r:id="rId5"/>
    <p:sldId id="257" r:id="rId6"/>
    <p:sldId id="289" r:id="rId7"/>
    <p:sldId id="286" r:id="rId8"/>
    <p:sldId id="258" r:id="rId9"/>
    <p:sldId id="260" r:id="rId10"/>
    <p:sldId id="271" r:id="rId11"/>
    <p:sldId id="272" r:id="rId12"/>
    <p:sldId id="273" r:id="rId13"/>
    <p:sldId id="275" r:id="rId14"/>
    <p:sldId id="287" r:id="rId15"/>
    <p:sldId id="288" r:id="rId16"/>
    <p:sldId id="277" r:id="rId17"/>
    <p:sldId id="283" r:id="rId18"/>
    <p:sldId id="28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20" autoAdjust="0"/>
    <p:restoredTop sz="42068" autoAdjust="0"/>
  </p:normalViewPr>
  <p:slideViewPr>
    <p:cSldViewPr>
      <p:cViewPr varScale="1">
        <p:scale>
          <a:sx n="27" d="100"/>
          <a:sy n="27" d="100"/>
        </p:scale>
        <p:origin x="-139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F731B7-AF10-49C0-8782-F54384EEB266}" type="datetimeFigureOut">
              <a:rPr lang="en-GB" smtClean="0"/>
              <a:t>30/01/2018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8374C4-1EA2-4A23-9B77-405A114BAFE2}" type="slidenum">
              <a:rPr lang="en-GB" smtClean="0"/>
              <a:t>‹#›</a:t>
            </a:fld>
            <a:endParaRPr lang="en-GB"/>
          </a:p>
        </p:txBody>
      </p:sp>
    </p:spTree>
    <p:extLst>
      <p:ext uri="{BB962C8B-B14F-4D97-AF65-F5344CB8AC3E}">
        <p14:creationId xmlns:p14="http://schemas.microsoft.com/office/powerpoint/2010/main" val="2624570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mailto:nexus@defence.gov.sg"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8374C4-1EA2-4A23-9B77-405A114BAFE2}" type="slidenum">
              <a:rPr lang="en-GB" smtClean="0"/>
              <a:t>1</a:t>
            </a:fld>
            <a:endParaRPr lang="en-GB"/>
          </a:p>
        </p:txBody>
      </p:sp>
    </p:spTree>
    <p:extLst>
      <p:ext uri="{BB962C8B-B14F-4D97-AF65-F5344CB8AC3E}">
        <p14:creationId xmlns:p14="http://schemas.microsoft.com/office/powerpoint/2010/main" val="530617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i="1" dirty="0" smtClean="0"/>
              <a:t>Divide cadets into groups of no more than 4. </a:t>
            </a:r>
          </a:p>
          <a:p>
            <a:pPr marL="171450" indent="-171450">
              <a:buFont typeface="Arial" panose="020B0604020202020204" pitchFamily="34" charset="0"/>
              <a:buChar char="•"/>
            </a:pPr>
            <a:endParaRPr lang="en-GB" i="1" dirty="0" smtClean="0"/>
          </a:p>
          <a:p>
            <a:pPr marL="171450" indent="-171450">
              <a:buFont typeface="Arial" panose="020B0604020202020204" pitchFamily="34" charset="0"/>
              <a:buChar char="•"/>
            </a:pPr>
            <a:r>
              <a:rPr lang="en-GB" i="1" dirty="0" smtClean="0"/>
              <a:t>Cadets are encouraged to discuss within</a:t>
            </a:r>
            <a:r>
              <a:rPr lang="en-GB" i="1" baseline="0" dirty="0" smtClean="0"/>
              <a:t> their groups.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10</a:t>
            </a:fld>
            <a:endParaRPr lang="en-GB"/>
          </a:p>
        </p:txBody>
      </p:sp>
    </p:spTree>
    <p:extLst>
      <p:ext uri="{BB962C8B-B14F-4D97-AF65-F5344CB8AC3E}">
        <p14:creationId xmlns:p14="http://schemas.microsoft.com/office/powerpoint/2010/main" val="629225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dirty="0" smtClean="0"/>
              <a:t>Choose</a:t>
            </a:r>
            <a:r>
              <a:rPr lang="en-GB" baseline="0" dirty="0" smtClean="0"/>
              <a:t> </a:t>
            </a:r>
            <a:r>
              <a:rPr lang="en-GB" b="1" baseline="0" dirty="0" smtClean="0"/>
              <a:t>2 </a:t>
            </a:r>
            <a:r>
              <a:rPr lang="en-GB" baseline="0" dirty="0" smtClean="0"/>
              <a:t>key national challenges/threats to focus on. </a:t>
            </a:r>
          </a:p>
          <a:p>
            <a:pPr marL="171450" indent="-171450" algn="just">
              <a:buFont typeface="Arial" panose="020B0604020202020204" pitchFamily="34" charset="0"/>
              <a:buChar char="•"/>
            </a:pPr>
            <a:endParaRPr lang="en-GB" baseline="0" dirty="0" smtClean="0"/>
          </a:p>
          <a:p>
            <a:pPr marL="171450" indent="-171450" algn="just">
              <a:buFont typeface="Arial" panose="020B0604020202020204" pitchFamily="34" charset="0"/>
              <a:buChar char="•"/>
            </a:pPr>
            <a:r>
              <a:rPr lang="en-GB" i="1" baseline="0" dirty="0" smtClean="0"/>
              <a:t>Distribute the Handout for “Let’s Take Action!” .</a:t>
            </a:r>
          </a:p>
          <a:p>
            <a:pPr marL="171450" indent="-171450" algn="just">
              <a:buFont typeface="Arial" panose="020B0604020202020204" pitchFamily="34" charset="0"/>
              <a:buChar char="•"/>
            </a:pPr>
            <a:endParaRPr lang="en-GB" i="1" baseline="0" dirty="0" smtClean="0"/>
          </a:p>
          <a:p>
            <a:pPr marL="628650" lvl="1" indent="-171450" algn="just">
              <a:buFont typeface="Arial" panose="020B0604020202020204" pitchFamily="34" charset="0"/>
              <a:buChar char="•"/>
            </a:pPr>
            <a:r>
              <a:rPr lang="en-GB" sz="1200" i="1" kern="1200" dirty="0" smtClean="0">
                <a:solidFill>
                  <a:schemeClr val="tx1"/>
                </a:solidFill>
                <a:effectLst/>
                <a:latin typeface="+mn-lt"/>
                <a:ea typeface="+mn-ea"/>
                <a:cs typeface="+mn-cs"/>
              </a:rPr>
              <a:t>Cadets are given about </a:t>
            </a:r>
            <a:r>
              <a:rPr lang="en-GB" sz="1200" b="1" i="1" kern="1200" dirty="0" smtClean="0">
                <a:solidFill>
                  <a:schemeClr val="tx1"/>
                </a:solidFill>
                <a:effectLst/>
                <a:latin typeface="+mn-lt"/>
                <a:ea typeface="+mn-ea"/>
                <a:cs typeface="+mn-cs"/>
              </a:rPr>
              <a:t>10 minutes</a:t>
            </a:r>
            <a:r>
              <a:rPr lang="en-GB" sz="1200" i="1" kern="1200" dirty="0" smtClean="0">
                <a:solidFill>
                  <a:schemeClr val="tx1"/>
                </a:solidFill>
                <a:effectLst/>
                <a:latin typeface="+mn-lt"/>
                <a:ea typeface="+mn-ea"/>
                <a:cs typeface="+mn-cs"/>
              </a:rPr>
              <a:t> in total for following. Cadets, in groups, should use Pages 2 and 3 of  </a:t>
            </a:r>
            <a:r>
              <a:rPr lang="en-GB" sz="1200" i="1" u="sng" kern="1200" dirty="0" smtClean="0">
                <a:solidFill>
                  <a:schemeClr val="tx1"/>
                </a:solidFill>
                <a:effectLst/>
                <a:latin typeface="+mn-lt"/>
                <a:ea typeface="+mn-ea"/>
                <a:cs typeface="+mn-cs"/>
              </a:rPr>
              <a:t>Worksheet: “Do We Have a Problem?”</a:t>
            </a:r>
            <a:r>
              <a:rPr lang="en-GB" sz="1200" i="1" u="none" kern="1200" baseline="0" dirty="0" smtClean="0">
                <a:solidFill>
                  <a:schemeClr val="tx1"/>
                </a:solidFill>
                <a:effectLst/>
                <a:latin typeface="+mn-lt"/>
                <a:ea typeface="+mn-ea"/>
                <a:cs typeface="+mn-cs"/>
              </a:rPr>
              <a:t> and the</a:t>
            </a:r>
            <a:r>
              <a:rPr lang="en-GB" sz="1200" i="1" kern="1200" dirty="0" smtClean="0">
                <a:solidFill>
                  <a:schemeClr val="tx1"/>
                </a:solidFill>
                <a:effectLst/>
                <a:latin typeface="+mn-lt"/>
                <a:ea typeface="+mn-ea"/>
                <a:cs typeface="+mn-cs"/>
              </a:rPr>
              <a:t> </a:t>
            </a:r>
            <a:r>
              <a:rPr lang="en-GB" sz="1200" i="1" u="sng" kern="1200" dirty="0" smtClean="0">
                <a:solidFill>
                  <a:schemeClr val="tx1"/>
                </a:solidFill>
                <a:effectLst/>
                <a:latin typeface="+mn-lt"/>
                <a:ea typeface="+mn-ea"/>
                <a:cs typeface="+mn-cs"/>
              </a:rPr>
              <a:t>Handout: “Let’s Take Action!”</a:t>
            </a:r>
            <a:r>
              <a:rPr lang="en-GB" sz="1200" i="1" kern="1200" dirty="0" smtClean="0">
                <a:solidFill>
                  <a:schemeClr val="tx1"/>
                </a:solidFill>
                <a:effectLst/>
                <a:latin typeface="+mn-lt"/>
                <a:ea typeface="+mn-ea"/>
                <a:cs typeface="+mn-cs"/>
              </a:rPr>
              <a:t>.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11</a:t>
            </a:fld>
            <a:endParaRPr lang="en-GB"/>
          </a:p>
        </p:txBody>
      </p:sp>
    </p:spTree>
    <p:extLst>
      <p:ext uri="{BB962C8B-B14F-4D97-AF65-F5344CB8AC3E}">
        <p14:creationId xmlns:p14="http://schemas.microsoft.com/office/powerpoint/2010/main" val="1268661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i="1" dirty="0" smtClean="0"/>
              <a:t>From the given list of TD actions (via the Handout), cadets</a:t>
            </a:r>
            <a:r>
              <a:rPr lang="en-GB" i="1" baseline="0" dirty="0" smtClean="0"/>
              <a:t> are to identify the ways we can </a:t>
            </a:r>
            <a:r>
              <a:rPr lang="en-GB" b="1" i="1" baseline="0" dirty="0" smtClean="0"/>
              <a:t>prepare for</a:t>
            </a:r>
            <a:r>
              <a:rPr lang="en-GB" i="1" baseline="0" dirty="0" smtClean="0"/>
              <a:t> or </a:t>
            </a:r>
            <a:r>
              <a:rPr lang="en-GB" b="1" i="1" baseline="0" dirty="0" smtClean="0"/>
              <a:t>respond to</a:t>
            </a:r>
            <a:r>
              <a:rPr lang="en-GB" i="1" baseline="0" dirty="0" smtClean="0"/>
              <a:t> </a:t>
            </a:r>
            <a:r>
              <a:rPr lang="en-GB" i="1" u="sng" baseline="0" dirty="0" smtClean="0"/>
              <a:t>Challenge 1</a:t>
            </a:r>
            <a:r>
              <a:rPr lang="en-GB" i="1" u="none" baseline="0" dirty="0" smtClean="0"/>
              <a:t>: </a:t>
            </a:r>
          </a:p>
          <a:p>
            <a:pPr marL="171450" indent="-171450" algn="just">
              <a:buFont typeface="Arial" panose="020B0604020202020204" pitchFamily="34" charset="0"/>
              <a:buChar char="•"/>
            </a:pPr>
            <a:endParaRPr lang="en-GB" i="1" baseline="0" dirty="0" smtClean="0"/>
          </a:p>
          <a:p>
            <a:pPr marL="685800" lvl="1" indent="-228600">
              <a:buFont typeface="+mj-lt"/>
              <a:buAutoNum type="arabicPeriod"/>
            </a:pPr>
            <a:r>
              <a:rPr lang="en-GB" i="1" baseline="0" dirty="0" smtClean="0"/>
              <a:t>Individuals</a:t>
            </a:r>
          </a:p>
          <a:p>
            <a:pPr marL="685800" lvl="1" indent="-228600">
              <a:buFont typeface="+mj-lt"/>
              <a:buAutoNum type="arabicPeriod"/>
            </a:pPr>
            <a:r>
              <a:rPr lang="en-GB" i="1" baseline="0" dirty="0" smtClean="0"/>
              <a:t>Community</a:t>
            </a:r>
          </a:p>
          <a:p>
            <a:pPr marL="685800" lvl="1" indent="-228600">
              <a:buFont typeface="+mj-lt"/>
              <a:buAutoNum type="arabicPeriod"/>
            </a:pPr>
            <a:r>
              <a:rPr lang="en-GB" i="1" baseline="0" dirty="0" smtClean="0"/>
              <a:t>Government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12</a:t>
            </a:fld>
            <a:endParaRPr lang="en-GB"/>
          </a:p>
        </p:txBody>
      </p:sp>
    </p:spTree>
    <p:extLst>
      <p:ext uri="{BB962C8B-B14F-4D97-AF65-F5344CB8AC3E}">
        <p14:creationId xmlns:p14="http://schemas.microsoft.com/office/powerpoint/2010/main" val="3304089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i="1" dirty="0" smtClean="0"/>
              <a:t>From the many</a:t>
            </a:r>
            <a:r>
              <a:rPr lang="en-GB" i="1" baseline="0" dirty="0" smtClean="0"/>
              <a:t> ways (1) individuals, (2) the community, and (3) the government can prepare for or respond to the challenge, </a:t>
            </a:r>
            <a:r>
              <a:rPr lang="en-GB" b="1" i="1" baseline="0" dirty="0" smtClean="0"/>
              <a:t>cadets are to pick the top action for each group</a:t>
            </a:r>
            <a:r>
              <a:rPr lang="en-GB" b="0" i="1" baseline="0" dirty="0" smtClean="0"/>
              <a:t> (1 each).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13</a:t>
            </a:fld>
            <a:endParaRPr lang="en-GB"/>
          </a:p>
        </p:txBody>
      </p:sp>
    </p:spTree>
    <p:extLst>
      <p:ext uri="{BB962C8B-B14F-4D97-AF65-F5344CB8AC3E}">
        <p14:creationId xmlns:p14="http://schemas.microsoft.com/office/powerpoint/2010/main" val="337844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i="1" dirty="0" smtClean="0"/>
              <a:t>From the given list of TD actions, cadets</a:t>
            </a:r>
            <a:r>
              <a:rPr lang="en-GB" i="1" baseline="0" dirty="0" smtClean="0"/>
              <a:t> are to identify the ways we can prepare for or respond to </a:t>
            </a:r>
            <a:r>
              <a:rPr lang="en-GB" i="1" u="sng" baseline="0" dirty="0" smtClean="0"/>
              <a:t>Challenge 2</a:t>
            </a:r>
            <a:r>
              <a:rPr lang="en-GB" i="1" u="none" baseline="0" dirty="0" smtClean="0"/>
              <a:t>: </a:t>
            </a:r>
          </a:p>
          <a:p>
            <a:pPr marL="171450" indent="-171450" algn="just">
              <a:buFont typeface="Arial" panose="020B0604020202020204" pitchFamily="34" charset="0"/>
              <a:buChar char="•"/>
            </a:pPr>
            <a:endParaRPr lang="en-GB" i="1" baseline="0" dirty="0" smtClean="0"/>
          </a:p>
          <a:p>
            <a:pPr marL="685800" lvl="1" indent="-228600">
              <a:buFont typeface="+mj-lt"/>
              <a:buAutoNum type="arabicPeriod"/>
            </a:pPr>
            <a:r>
              <a:rPr lang="en-GB" i="1" baseline="0" dirty="0" smtClean="0"/>
              <a:t>Individuals</a:t>
            </a:r>
          </a:p>
          <a:p>
            <a:pPr marL="685800" lvl="1" indent="-228600">
              <a:buFont typeface="+mj-lt"/>
              <a:buAutoNum type="arabicPeriod"/>
            </a:pPr>
            <a:r>
              <a:rPr lang="en-GB" i="1" baseline="0" dirty="0" smtClean="0"/>
              <a:t>Community</a:t>
            </a:r>
          </a:p>
          <a:p>
            <a:pPr marL="685800" lvl="1" indent="-228600">
              <a:buFont typeface="+mj-lt"/>
              <a:buAutoNum type="arabicPeriod"/>
            </a:pPr>
            <a:r>
              <a:rPr lang="en-GB" i="1" baseline="0" dirty="0" smtClean="0"/>
              <a:t>Government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14</a:t>
            </a:fld>
            <a:endParaRPr lang="en-GB"/>
          </a:p>
        </p:txBody>
      </p:sp>
    </p:spTree>
    <p:extLst>
      <p:ext uri="{BB962C8B-B14F-4D97-AF65-F5344CB8AC3E}">
        <p14:creationId xmlns:p14="http://schemas.microsoft.com/office/powerpoint/2010/main" val="3304089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i="1" dirty="0" smtClean="0"/>
              <a:t>From the many</a:t>
            </a:r>
            <a:r>
              <a:rPr lang="en-GB" i="1" baseline="0" dirty="0" smtClean="0"/>
              <a:t> ways (1) individuals, (2) the community, and (3) the government can prepare for or respond to the challenge, </a:t>
            </a:r>
            <a:r>
              <a:rPr lang="en-GB" b="1" i="1" baseline="0" dirty="0" smtClean="0"/>
              <a:t>cadets are to pick the top action for each group </a:t>
            </a:r>
            <a:r>
              <a:rPr lang="en-GB" b="0" i="1" baseline="0" dirty="0" smtClean="0"/>
              <a:t>(1 each)</a:t>
            </a:r>
            <a:r>
              <a:rPr lang="en-GB" i="1" baseline="0" dirty="0" smtClean="0"/>
              <a:t>. </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15</a:t>
            </a:fld>
            <a:endParaRPr lang="en-GB"/>
          </a:p>
        </p:txBody>
      </p:sp>
    </p:spTree>
    <p:extLst>
      <p:ext uri="{BB962C8B-B14F-4D97-AF65-F5344CB8AC3E}">
        <p14:creationId xmlns:p14="http://schemas.microsoft.com/office/powerpoint/2010/main" val="3378444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GB" sz="1200" i="1" kern="1200" dirty="0" smtClean="0">
                <a:solidFill>
                  <a:schemeClr val="tx1"/>
                </a:solidFill>
                <a:effectLst/>
                <a:latin typeface="+mn-lt"/>
                <a:ea typeface="+mn-ea"/>
                <a:cs typeface="+mn-cs"/>
              </a:rPr>
              <a:t>In </a:t>
            </a:r>
            <a:r>
              <a:rPr lang="en-GB" sz="1200" b="1" i="1" kern="1200" dirty="0" smtClean="0">
                <a:solidFill>
                  <a:schemeClr val="tx1"/>
                </a:solidFill>
                <a:effectLst/>
                <a:latin typeface="+mn-lt"/>
                <a:ea typeface="+mn-ea"/>
                <a:cs typeface="+mn-cs"/>
              </a:rPr>
              <a:t>5 minutes</a:t>
            </a:r>
            <a:r>
              <a:rPr lang="en-GB" sz="1200" i="1" kern="1200" dirty="0" smtClean="0">
                <a:solidFill>
                  <a:schemeClr val="tx1"/>
                </a:solidFill>
                <a:effectLst/>
                <a:latin typeface="+mn-lt"/>
                <a:ea typeface="+mn-ea"/>
                <a:cs typeface="+mn-cs"/>
              </a:rPr>
              <a:t>, cadets are to share within their groups:</a:t>
            </a:r>
          </a:p>
          <a:p>
            <a:pPr algn="just"/>
            <a:r>
              <a:rPr lang="en-GB" sz="1200" i="1" kern="1200" dirty="0" smtClean="0">
                <a:solidFill>
                  <a:schemeClr val="tx1"/>
                </a:solidFill>
                <a:effectLst/>
                <a:latin typeface="+mn-lt"/>
                <a:ea typeface="+mn-ea"/>
                <a:cs typeface="+mn-cs"/>
              </a:rPr>
              <a:t> </a:t>
            </a:r>
          </a:p>
          <a:p>
            <a:pPr marL="628650" lvl="1" indent="-171450" algn="just">
              <a:buFont typeface="Arial" panose="020B0604020202020204" pitchFamily="34" charset="0"/>
              <a:buChar char="•"/>
            </a:pPr>
            <a:r>
              <a:rPr lang="en-GB" sz="1200" i="1" kern="1200" dirty="0" smtClean="0">
                <a:solidFill>
                  <a:schemeClr val="tx1"/>
                </a:solidFill>
                <a:effectLst/>
                <a:latin typeface="+mn-lt"/>
                <a:ea typeface="+mn-ea"/>
                <a:cs typeface="+mn-cs"/>
              </a:rPr>
              <a:t>Their top responses for the </a:t>
            </a:r>
            <a:r>
              <a:rPr lang="en-GB" sz="1200" b="1" i="1" u="sng" kern="1200" dirty="0" smtClean="0">
                <a:solidFill>
                  <a:schemeClr val="tx1"/>
                </a:solidFill>
                <a:effectLst/>
                <a:latin typeface="+mn-lt"/>
                <a:ea typeface="+mn-ea"/>
                <a:cs typeface="+mn-cs"/>
              </a:rPr>
              <a:t>two</a:t>
            </a:r>
            <a:r>
              <a:rPr lang="en-GB" sz="1200" i="1" kern="1200" dirty="0" smtClean="0">
                <a:solidFill>
                  <a:schemeClr val="tx1"/>
                </a:solidFill>
                <a:effectLst/>
                <a:latin typeface="+mn-lt"/>
                <a:ea typeface="+mn-ea"/>
                <a:cs typeface="+mn-cs"/>
              </a:rPr>
              <a:t> different challenges/threats, and </a:t>
            </a:r>
          </a:p>
          <a:p>
            <a:pPr marL="0" indent="0" algn="just">
              <a:buFont typeface="Arial" panose="020B0604020202020204" pitchFamily="34" charset="0"/>
              <a:buNone/>
            </a:pPr>
            <a:endParaRPr lang="en-GB" sz="1200" i="1" kern="1200" dirty="0" smtClean="0">
              <a:solidFill>
                <a:schemeClr val="tx1"/>
              </a:solidFill>
              <a:effectLst/>
              <a:latin typeface="+mn-lt"/>
              <a:ea typeface="+mn-ea"/>
              <a:cs typeface="+mn-cs"/>
            </a:endParaRPr>
          </a:p>
          <a:p>
            <a:pPr marL="628650" lvl="1" indent="-171450" algn="just">
              <a:buFont typeface="Arial" panose="020B0604020202020204" pitchFamily="34" charset="0"/>
              <a:buChar char="•"/>
            </a:pPr>
            <a:r>
              <a:rPr lang="en-GB" sz="1200" i="1" kern="1200" dirty="0" smtClean="0">
                <a:solidFill>
                  <a:schemeClr val="tx1"/>
                </a:solidFill>
                <a:effectLst/>
                <a:latin typeface="+mn-lt"/>
                <a:ea typeface="+mn-ea"/>
                <a:cs typeface="+mn-cs"/>
              </a:rPr>
              <a:t>The reasons behind their choices.</a:t>
            </a:r>
          </a:p>
          <a:p>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16</a:t>
            </a:fld>
            <a:endParaRPr lang="en-GB"/>
          </a:p>
        </p:txBody>
      </p:sp>
    </p:spTree>
    <p:extLst>
      <p:ext uri="{BB962C8B-B14F-4D97-AF65-F5344CB8AC3E}">
        <p14:creationId xmlns:p14="http://schemas.microsoft.com/office/powerpoint/2010/main" val="3316562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smtClean="0">
                <a:solidFill>
                  <a:schemeClr val="tx1"/>
                </a:solidFill>
                <a:effectLst/>
                <a:latin typeface="+mn-lt"/>
                <a:ea typeface="+mn-ea"/>
                <a:cs typeface="+mn-cs"/>
              </a:rPr>
              <a:t>Hand out “I will…” pledge cards to cadets. </a:t>
            </a:r>
          </a:p>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i="1" kern="1200" dirty="0" smtClean="0">
              <a:solidFill>
                <a:schemeClr val="tx1"/>
              </a:solidFill>
              <a:effectLst/>
              <a:latin typeface="+mn-lt"/>
              <a:ea typeface="+mn-ea"/>
              <a:cs typeface="+mn-cs"/>
            </a:endParaRPr>
          </a:p>
          <a:p>
            <a:pPr marL="171450" marR="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i="1" kern="1200" dirty="0" smtClean="0">
                <a:solidFill>
                  <a:schemeClr val="tx1"/>
                </a:solidFill>
                <a:effectLst/>
                <a:latin typeface="+mn-lt"/>
                <a:ea typeface="+mn-ea"/>
                <a:cs typeface="+mn-cs"/>
              </a:rPr>
              <a:t>Teachers</a:t>
            </a:r>
            <a:r>
              <a:rPr lang="en-GB" sz="1200" i="1" kern="1200" baseline="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are encouraged to email outstanding responses</a:t>
            </a:r>
            <a:r>
              <a:rPr lang="en-GB" sz="1200" i="1" kern="1200" baseline="0" dirty="0" smtClean="0">
                <a:solidFill>
                  <a:schemeClr val="tx1"/>
                </a:solidFill>
                <a:effectLst/>
                <a:latin typeface="+mn-lt"/>
                <a:ea typeface="+mn-ea"/>
                <a:cs typeface="+mn-cs"/>
              </a:rPr>
              <a:t> to </a:t>
            </a:r>
            <a:r>
              <a:rPr lang="en-US" sz="1200" i="1" u="sng" kern="1200" dirty="0" smtClean="0">
                <a:solidFill>
                  <a:schemeClr val="tx1"/>
                </a:solidFill>
                <a:effectLst/>
                <a:latin typeface="+mn-lt"/>
                <a:ea typeface="+mn-ea"/>
                <a:cs typeface="+mn-cs"/>
                <a:hlinkClick r:id="rId3"/>
              </a:rPr>
              <a:t>nexus@defence.gov.sg</a:t>
            </a:r>
            <a:r>
              <a:rPr lang="en-US" sz="1200" i="1" u="sng" kern="1200" dirty="0" smtClean="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17</a:t>
            </a:fld>
            <a:endParaRPr lang="en-GB"/>
          </a:p>
        </p:txBody>
      </p:sp>
    </p:spTree>
    <p:extLst>
      <p:ext uri="{BB962C8B-B14F-4D97-AF65-F5344CB8AC3E}">
        <p14:creationId xmlns:p14="http://schemas.microsoft.com/office/powerpoint/2010/main" val="18308912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just">
              <a:buFont typeface="Arial" panose="020B0604020202020204" pitchFamily="34" charset="0"/>
              <a:buNone/>
            </a:pPr>
            <a:r>
              <a:rPr lang="en-GB" sz="1200" b="0" i="1" kern="1200" dirty="0" smtClean="0">
                <a:solidFill>
                  <a:schemeClr val="tx1"/>
                </a:solidFill>
                <a:effectLst/>
                <a:latin typeface="+mn-lt"/>
                <a:ea typeface="+mn-ea"/>
                <a:cs typeface="+mn-cs"/>
              </a:rPr>
              <a:t>&lt;Hidden Slide&gt;</a:t>
            </a:r>
          </a:p>
          <a:p>
            <a:pPr marL="0" lvl="0" indent="0" algn="just">
              <a:buFont typeface="Arial" panose="020B0604020202020204" pitchFamily="34" charset="0"/>
              <a:buNone/>
            </a:pPr>
            <a:endParaRPr lang="en-GB" sz="1200" b="1"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Military Defence</a:t>
            </a:r>
            <a:r>
              <a:rPr lang="en-GB" sz="1200" kern="1200" dirty="0" smtClean="0">
                <a:solidFill>
                  <a:schemeClr val="tx1"/>
                </a:solidFill>
                <a:effectLst/>
                <a:latin typeface="+mn-lt"/>
                <a:ea typeface="+mn-ea"/>
                <a:cs typeface="+mn-cs"/>
              </a:rPr>
              <a:t> is about building a strong and credible defence force that makes potential aggressors think twice before attacking us. That is deterrence at its best. And if that fails, we must be able to defend ourselves when attacked.</a:t>
            </a:r>
          </a:p>
          <a:p>
            <a:pPr marL="171450" lvl="0"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kern="1200" dirty="0" smtClean="0">
                <a:solidFill>
                  <a:schemeClr val="tx1"/>
                </a:solidFill>
                <a:effectLst/>
                <a:latin typeface="+mn-lt"/>
                <a:ea typeface="+mn-ea"/>
                <a:cs typeface="+mn-cs"/>
              </a:rPr>
              <a:t>Civil Defence</a:t>
            </a:r>
            <a:r>
              <a:rPr lang="en-GB" sz="1200" kern="1200" dirty="0" smtClean="0">
                <a:solidFill>
                  <a:schemeClr val="tx1"/>
                </a:solidFill>
                <a:effectLst/>
                <a:latin typeface="+mn-lt"/>
                <a:ea typeface="+mn-ea"/>
                <a:cs typeface="+mn-cs"/>
              </a:rPr>
              <a:t> is about being alert to the signs of threats and being effective first responders when a crisis occurs, helping one another regardless of race, religion, or background.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1" kern="1200" dirty="0" smtClean="0">
                <a:solidFill>
                  <a:schemeClr val="tx1"/>
                </a:solidFill>
                <a:effectLst/>
                <a:latin typeface="+mn-lt"/>
                <a:ea typeface="+mn-ea"/>
                <a:cs typeface="+mn-cs"/>
              </a:rPr>
              <a:t>Economic Defence</a:t>
            </a:r>
            <a:r>
              <a:rPr lang="en-GB" sz="1200" kern="1200" dirty="0" smtClean="0">
                <a:solidFill>
                  <a:schemeClr val="tx1"/>
                </a:solidFill>
                <a:effectLst/>
                <a:latin typeface="+mn-lt"/>
                <a:ea typeface="+mn-ea"/>
                <a:cs typeface="+mn-cs"/>
              </a:rPr>
              <a:t> is about strengthening the competitiveness and attractiveness of Singapore’s economy to keep Singapore special and relevant to the world, as this is crucial to our survival and success. It is also about keeping our economy strong and resilient. </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Social Defence</a:t>
            </a:r>
            <a:r>
              <a:rPr lang="en-GB" sz="1200" kern="1200" dirty="0" smtClean="0">
                <a:solidFill>
                  <a:schemeClr val="tx1"/>
                </a:solidFill>
                <a:effectLst/>
                <a:latin typeface="+mn-lt"/>
                <a:ea typeface="+mn-ea"/>
                <a:cs typeface="+mn-cs"/>
              </a:rPr>
              <a:t> is about building understanding and trust amongst people of all races and religions, and looking out for one another beyond self-interest, so that we are strong and united, especially during times of national challenges.</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b="1" kern="1200" dirty="0" smtClean="0">
                <a:solidFill>
                  <a:schemeClr val="tx1"/>
                </a:solidFill>
                <a:effectLst/>
                <a:latin typeface="+mn-lt"/>
                <a:ea typeface="+mn-ea"/>
                <a:cs typeface="+mn-cs"/>
              </a:rPr>
              <a:t>Psychological Defence</a:t>
            </a:r>
            <a:r>
              <a:rPr lang="en-GB" sz="1200" kern="1200" dirty="0" smtClean="0">
                <a:solidFill>
                  <a:schemeClr val="tx1"/>
                </a:solidFill>
                <a:effectLst/>
                <a:latin typeface="+mn-lt"/>
                <a:ea typeface="+mn-ea"/>
                <a:cs typeface="+mn-cs"/>
              </a:rPr>
              <a:t> is the will to defend our way of life, the resolve to stand up for Singapore when our interests are challenged, and the fighting spirit to press on and overcome crises together. Psychological Defence is the foundation of Total Defence.</a:t>
            </a:r>
          </a:p>
          <a:p>
            <a:pPr algn="just"/>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18</a:t>
            </a:fld>
            <a:endParaRPr lang="en-GB"/>
          </a:p>
        </p:txBody>
      </p:sp>
    </p:spTree>
    <p:extLst>
      <p:ext uri="{BB962C8B-B14F-4D97-AF65-F5344CB8AC3E}">
        <p14:creationId xmlns:p14="http://schemas.microsoft.com/office/powerpoint/2010/main" val="105000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lgn="just">
              <a:buFont typeface="Arial" panose="020B0604020202020204" pitchFamily="34" charset="0"/>
              <a:buChar char="•"/>
            </a:pPr>
            <a:r>
              <a:rPr lang="en-GB" sz="1200" dirty="0" smtClean="0"/>
              <a:t>What is your </a:t>
            </a:r>
            <a:r>
              <a:rPr lang="en-GB" sz="1200" b="1" dirty="0" smtClean="0"/>
              <a:t>favourite thing</a:t>
            </a:r>
            <a:r>
              <a:rPr lang="en-GB" sz="1200" dirty="0" smtClean="0"/>
              <a:t> about </a:t>
            </a:r>
            <a:r>
              <a:rPr lang="en-GB" sz="1200" b="1" dirty="0" smtClean="0"/>
              <a:t>Singapore</a:t>
            </a:r>
            <a:r>
              <a:rPr lang="en-GB" sz="1200" dirty="0" smtClean="0"/>
              <a:t>? </a:t>
            </a:r>
            <a:endParaRPr lang="en-GB" sz="1200" dirty="0"/>
          </a:p>
        </p:txBody>
      </p:sp>
      <p:sp>
        <p:nvSpPr>
          <p:cNvPr id="4" name="Slide Number Placeholder 3"/>
          <p:cNvSpPr>
            <a:spLocks noGrp="1"/>
          </p:cNvSpPr>
          <p:nvPr>
            <p:ph type="sldNum" sz="quarter" idx="10"/>
          </p:nvPr>
        </p:nvSpPr>
        <p:spPr/>
        <p:txBody>
          <a:bodyPr/>
          <a:lstStyle/>
          <a:p>
            <a:fld id="{7D8374C4-1EA2-4A23-9B77-405A114BAFE2}" type="slidenum">
              <a:rPr lang="en-GB" smtClean="0"/>
              <a:t>2</a:t>
            </a:fld>
            <a:endParaRPr lang="en-GB"/>
          </a:p>
        </p:txBody>
      </p:sp>
    </p:spTree>
    <p:extLst>
      <p:ext uri="{BB962C8B-B14F-4D97-AF65-F5344CB8AC3E}">
        <p14:creationId xmlns:p14="http://schemas.microsoft.com/office/powerpoint/2010/main" val="1487252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lgn="l">
              <a:buFont typeface="Arial" panose="020B0604020202020204" pitchFamily="34" charset="0"/>
              <a:buChar char="•"/>
            </a:pPr>
            <a:r>
              <a:rPr lang="en-GB" sz="1200" dirty="0" smtClean="0"/>
              <a:t>What do you </a:t>
            </a:r>
            <a:r>
              <a:rPr lang="en-GB" sz="1200" b="1" dirty="0" smtClean="0"/>
              <a:t>look forward to</a:t>
            </a:r>
            <a:r>
              <a:rPr lang="en-GB" sz="1200" dirty="0" smtClean="0"/>
              <a:t> the most in the </a:t>
            </a:r>
            <a:r>
              <a:rPr lang="en-GB" sz="1200" b="1" dirty="0" smtClean="0"/>
              <a:t>future of Singapore</a:t>
            </a:r>
            <a:r>
              <a:rPr lang="en-GB" sz="1200" dirty="0" smtClean="0"/>
              <a:t>? </a:t>
            </a:r>
          </a:p>
          <a:p>
            <a:pPr marL="0" indent="0" algn="just">
              <a:buFont typeface="Arial" panose="020B0604020202020204" pitchFamily="34" charset="0"/>
              <a:buNone/>
            </a:pPr>
            <a:endParaRPr lang="en-GB" sz="1200" dirty="0" smtClean="0"/>
          </a:p>
        </p:txBody>
      </p:sp>
      <p:sp>
        <p:nvSpPr>
          <p:cNvPr id="4" name="Slide Number Placeholder 3"/>
          <p:cNvSpPr>
            <a:spLocks noGrp="1"/>
          </p:cNvSpPr>
          <p:nvPr>
            <p:ph type="sldNum" sz="quarter" idx="10"/>
          </p:nvPr>
        </p:nvSpPr>
        <p:spPr/>
        <p:txBody>
          <a:bodyPr/>
          <a:lstStyle/>
          <a:p>
            <a:fld id="{7D8374C4-1EA2-4A23-9B77-405A114BAFE2}" type="slidenum">
              <a:rPr lang="en-GB" smtClean="0"/>
              <a:t>3</a:t>
            </a:fld>
            <a:endParaRPr lang="en-GB"/>
          </a:p>
        </p:txBody>
      </p:sp>
    </p:spTree>
    <p:extLst>
      <p:ext uri="{BB962C8B-B14F-4D97-AF65-F5344CB8AC3E}">
        <p14:creationId xmlns:p14="http://schemas.microsoft.com/office/powerpoint/2010/main" val="1487252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dirty="0" smtClean="0"/>
              <a:t>What</a:t>
            </a:r>
            <a:r>
              <a:rPr lang="en-GB" baseline="0" dirty="0" smtClean="0"/>
              <a:t> are key national threats and challenges that Singapore </a:t>
            </a:r>
            <a:r>
              <a:rPr lang="en-GB" baseline="0" dirty="0" smtClean="0"/>
              <a:t>faces today</a:t>
            </a:r>
            <a:r>
              <a:rPr lang="en-GB" baseline="0" dirty="0" smtClean="0"/>
              <a:t>?</a:t>
            </a:r>
          </a:p>
          <a:p>
            <a:pPr marL="0" indent="0">
              <a:buFont typeface="Arial" panose="020B0604020202020204" pitchFamily="34" charset="0"/>
              <a:buNone/>
            </a:pPr>
            <a:endParaRPr lang="en-GB" baseline="0" dirty="0" smtClean="0"/>
          </a:p>
          <a:p>
            <a:pPr marL="171450" lvl="0" indent="-171450" algn="just">
              <a:buFont typeface="Arial" panose="020B0604020202020204" pitchFamily="34" charset="0"/>
              <a:buChar char="•"/>
            </a:pPr>
            <a:r>
              <a:rPr lang="en-GB" sz="1200" i="1" kern="1200" dirty="0" smtClean="0">
                <a:solidFill>
                  <a:schemeClr val="tx1"/>
                </a:solidFill>
                <a:effectLst/>
                <a:latin typeface="+mn-lt"/>
                <a:ea typeface="+mn-ea"/>
                <a:cs typeface="+mn-cs"/>
              </a:rPr>
              <a:t>Teachers are to write cadets’ responses on the board/</a:t>
            </a:r>
            <a:r>
              <a:rPr lang="en-GB" sz="1200" i="1" kern="1200" dirty="0" err="1" smtClean="0">
                <a:solidFill>
                  <a:schemeClr val="tx1"/>
                </a:solidFill>
                <a:effectLst/>
                <a:latin typeface="+mn-lt"/>
                <a:ea typeface="+mn-ea"/>
                <a:cs typeface="+mn-cs"/>
              </a:rPr>
              <a:t>visualiser</a:t>
            </a:r>
            <a:r>
              <a:rPr lang="en-GB" sz="1200" i="1" kern="1200" dirty="0" smtClean="0">
                <a:solidFill>
                  <a:schemeClr val="tx1"/>
                </a:solidFill>
                <a:effectLst/>
                <a:latin typeface="+mn-lt"/>
                <a:ea typeface="+mn-ea"/>
                <a:cs typeface="+mn-cs"/>
              </a:rPr>
              <a:t>. </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7D8374C4-1EA2-4A23-9B77-405A114BAFE2}" type="slidenum">
              <a:rPr lang="en-GB" smtClean="0"/>
              <a:t>4</a:t>
            </a:fld>
            <a:endParaRPr lang="en-GB"/>
          </a:p>
        </p:txBody>
      </p:sp>
    </p:spTree>
    <p:extLst>
      <p:ext uri="{BB962C8B-B14F-4D97-AF65-F5344CB8AC3E}">
        <p14:creationId xmlns:p14="http://schemas.microsoft.com/office/powerpoint/2010/main" val="3108579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Arial" panose="020B0604020202020204" pitchFamily="34" charset="0"/>
              <a:buChar char="•"/>
            </a:pPr>
            <a:r>
              <a:rPr lang="en-GB" sz="1200" kern="1200" dirty="0" smtClean="0">
                <a:solidFill>
                  <a:schemeClr val="tx1"/>
                </a:solidFill>
                <a:effectLst/>
                <a:latin typeface="+mn-lt"/>
                <a:ea typeface="+mn-ea"/>
                <a:cs typeface="+mn-cs"/>
              </a:rPr>
              <a:t>Singapore is facing a wider range of security</a:t>
            </a:r>
            <a:r>
              <a:rPr lang="en-GB" sz="1200" kern="1200" baseline="0" dirty="0" smtClean="0">
                <a:solidFill>
                  <a:schemeClr val="tx1"/>
                </a:solidFill>
                <a:effectLst/>
                <a:latin typeface="+mn-lt"/>
                <a:ea typeface="+mn-ea"/>
                <a:cs typeface="+mn-cs"/>
              </a:rPr>
              <a:t> threats and challenges</a:t>
            </a:r>
            <a:r>
              <a:rPr lang="en-GB" sz="1200" kern="1200" dirty="0" smtClean="0">
                <a:solidFill>
                  <a:schemeClr val="tx1"/>
                </a:solidFill>
                <a:effectLst/>
                <a:latin typeface="+mn-lt"/>
                <a:ea typeface="+mn-ea"/>
                <a:cs typeface="+mn-cs"/>
              </a:rPr>
              <a:t>.</a:t>
            </a:r>
          </a:p>
          <a:p>
            <a:pPr mar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indent="-171450" algn="just">
              <a:buFont typeface="Arial" panose="020B0604020202020204" pitchFamily="34" charset="0"/>
              <a:buChar char="•"/>
            </a:pPr>
            <a:r>
              <a:rPr lang="en-SG" b="1" dirty="0" smtClean="0"/>
              <a:t>While conventional warfare is still a security concern, there are new threats and challenges</a:t>
            </a:r>
            <a:r>
              <a:rPr lang="en-SG" dirty="0" smtClean="0"/>
              <a:t> in the form of terrorism, information campaigns </a:t>
            </a:r>
            <a:r>
              <a:rPr lang="en-GB" sz="1200" kern="1200" dirty="0" smtClean="0">
                <a:solidFill>
                  <a:schemeClr val="tx1"/>
                </a:solidFill>
                <a:effectLst/>
                <a:latin typeface="+mn-lt"/>
                <a:ea typeface="+mn-ea"/>
                <a:cs typeface="+mn-cs"/>
              </a:rPr>
              <a:t>(e.g., in the case of the Qatar blockade, there was initially a “war of words” sparked off by wrongly attributed comments and fake news saying that Qatar supported terrorism),</a:t>
            </a:r>
            <a:r>
              <a:rPr lang="en-SG" dirty="0" smtClean="0"/>
              <a:t> and cyber-attacks.</a:t>
            </a:r>
          </a:p>
          <a:p>
            <a:pPr marL="628650" lvl="1" indent="-171450" algn="just">
              <a:buFont typeface="Arial" panose="020B0604020202020204" pitchFamily="34" charset="0"/>
              <a:buChar char="•"/>
            </a:pPr>
            <a:endParaRPr lang="en-SG" baseline="0" dirty="0" smtClean="0"/>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For instance, a cyber-attack can access and disrupt our systems across different sectors (e.g., healthcare, financial, utility, communications). </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Singapore is more vulnerable to cyber-attacks as we are a very connected city, heavily reliant on Information Communication Technology (ICT) and cyberspace.</a:t>
            </a:r>
            <a:r>
              <a:rPr lang="en-GB" sz="1200" kern="1200" baseline="0" dirty="0" smtClean="0">
                <a:solidFill>
                  <a:schemeClr val="tx1"/>
                </a:solidFill>
                <a:effectLst/>
                <a:latin typeface="+mn-lt"/>
                <a:ea typeface="+mn-ea"/>
                <a:cs typeface="+mn-cs"/>
              </a:rPr>
              <a:t> A</a:t>
            </a:r>
            <a:r>
              <a:rPr lang="en-GB" sz="1200" kern="1200" dirty="0" smtClean="0">
                <a:solidFill>
                  <a:schemeClr val="tx1"/>
                </a:solidFill>
                <a:effectLst/>
                <a:latin typeface="+mn-lt"/>
                <a:ea typeface="+mn-ea"/>
                <a:cs typeface="+mn-cs"/>
              </a:rPr>
              <a:t> single unsecured device could be the entry point for a massive attack. </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Hence, each of us must also take our own precautions by adopting good cybersecurity practices.</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 threats we face today are complex and multi-faceted. They are also increasingly targeted at hearts and minds, aimed at breaking social unity and unsettling commitment to the nation. </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Therefore, every individual’s will and ability to resist such attempts is crucial.</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200" kern="1200" dirty="0" smtClean="0">
              <a:solidFill>
                <a:schemeClr val="tx1"/>
              </a:solidFill>
              <a:effectLst/>
              <a:latin typeface="+mn-lt"/>
              <a:ea typeface="+mn-ea"/>
              <a:cs typeface="+mn-cs"/>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SG" dirty="0" smtClean="0"/>
              <a:t>It</a:t>
            </a:r>
            <a:r>
              <a:rPr lang="en-SG" baseline="0" dirty="0" smtClean="0"/>
              <a:t> now </a:t>
            </a:r>
            <a:r>
              <a:rPr lang="en-SG" b="1" baseline="0" dirty="0" smtClean="0"/>
              <a:t>takes more than security authorities alone to deal with these new challenges</a:t>
            </a:r>
            <a:r>
              <a:rPr lang="en-SG" baseline="0" dirty="0" smtClean="0"/>
              <a:t>. While our security agencies are working hard to address the threats, they cannot be everywhere all the time.</a:t>
            </a:r>
            <a:endParaRPr lang="en-GB" sz="1200" kern="1200" dirty="0" smtClean="0">
              <a:solidFill>
                <a:schemeClr val="tx1"/>
              </a:solidFill>
              <a:effectLst/>
              <a:latin typeface="+mn-lt"/>
              <a:ea typeface="+mn-ea"/>
              <a:cs typeface="+mn-cs"/>
            </a:endParaRPr>
          </a:p>
          <a:p>
            <a:pPr marL="914400" marR="0" lvl="2"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SG" baseline="0" dirty="0" smtClean="0"/>
          </a:p>
          <a:p>
            <a:pPr marL="171450" lvl="0" indent="-171450" algn="just">
              <a:buFont typeface="Arial" panose="020B0604020202020204" pitchFamily="34" charset="0"/>
              <a:buChar char="•"/>
            </a:pPr>
            <a:r>
              <a:rPr lang="en-SG" baseline="0" dirty="0" smtClean="0"/>
              <a:t>Overcoming these threats </a:t>
            </a:r>
            <a:r>
              <a:rPr lang="en-SG" b="1" baseline="0" dirty="0" smtClean="0"/>
              <a:t>requires all sectors of society to work together</a:t>
            </a:r>
            <a:r>
              <a:rPr lang="en-SG" baseline="0" dirty="0" smtClean="0"/>
              <a:t>.</a:t>
            </a:r>
            <a:endParaRPr lang="en-SG" dirty="0" smtClean="0"/>
          </a:p>
          <a:p>
            <a:pPr marL="0" indent="0" algn="just">
              <a:buFont typeface="Arial" panose="020B0604020202020204" pitchFamily="34" charset="0"/>
              <a:buNone/>
            </a:pPr>
            <a:endParaRPr lang="en-SG" dirty="0" smtClean="0"/>
          </a:p>
        </p:txBody>
      </p:sp>
      <p:sp>
        <p:nvSpPr>
          <p:cNvPr id="4" name="Slide Number Placeholder 3"/>
          <p:cNvSpPr>
            <a:spLocks noGrp="1"/>
          </p:cNvSpPr>
          <p:nvPr>
            <p:ph type="sldNum" sz="quarter" idx="10"/>
          </p:nvPr>
        </p:nvSpPr>
        <p:spPr/>
        <p:txBody>
          <a:bodyPr/>
          <a:lstStyle/>
          <a:p>
            <a:fld id="{7D8374C4-1EA2-4A23-9B77-405A114BAFE2}" type="slidenum">
              <a:rPr lang="en-GB" smtClean="0"/>
              <a:t>5</a:t>
            </a:fld>
            <a:endParaRPr lang="en-GB"/>
          </a:p>
        </p:txBody>
      </p:sp>
    </p:spTree>
    <p:extLst>
      <p:ext uri="{BB962C8B-B14F-4D97-AF65-F5344CB8AC3E}">
        <p14:creationId xmlns:p14="http://schemas.microsoft.com/office/powerpoint/2010/main" val="3656208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SG" sz="1200" kern="1200" dirty="0" smtClean="0">
                <a:solidFill>
                  <a:schemeClr val="tx1"/>
                </a:solidFill>
                <a:effectLst/>
                <a:latin typeface="+mn-lt"/>
                <a:ea typeface="+mn-ea"/>
                <a:cs typeface="+mn-cs"/>
              </a:rPr>
              <a:t>There are also </a:t>
            </a:r>
            <a:r>
              <a:rPr lang="en-SG" sz="1200" b="1" kern="1200" dirty="0" smtClean="0">
                <a:solidFill>
                  <a:schemeClr val="tx1"/>
                </a:solidFill>
                <a:effectLst/>
                <a:latin typeface="+mn-lt"/>
                <a:ea typeface="+mn-ea"/>
                <a:cs typeface="+mn-cs"/>
              </a:rPr>
              <a:t>non-security challenges</a:t>
            </a:r>
            <a:r>
              <a:rPr lang="en-SG" sz="1200" kern="1200" dirty="0" smtClean="0">
                <a:solidFill>
                  <a:schemeClr val="tx1"/>
                </a:solidFill>
                <a:effectLst/>
                <a:latin typeface="+mn-lt"/>
                <a:ea typeface="+mn-ea"/>
                <a:cs typeface="+mn-cs"/>
              </a:rPr>
              <a:t> like economic stagnation, technological</a:t>
            </a:r>
            <a:r>
              <a:rPr lang="en-SG" sz="1200" kern="1200" baseline="0" dirty="0" smtClean="0">
                <a:solidFill>
                  <a:schemeClr val="tx1"/>
                </a:solidFill>
                <a:effectLst/>
                <a:latin typeface="+mn-lt"/>
                <a:ea typeface="+mn-ea"/>
                <a:cs typeface="+mn-cs"/>
              </a:rPr>
              <a:t> disruption</a:t>
            </a:r>
            <a:r>
              <a:rPr lang="en-SG" sz="1200" kern="1200" dirty="0" smtClean="0">
                <a:solidFill>
                  <a:schemeClr val="tx1"/>
                </a:solidFill>
                <a:effectLst/>
                <a:latin typeface="+mn-lt"/>
                <a:ea typeface="+mn-ea"/>
                <a:cs typeface="+mn-cs"/>
              </a:rPr>
              <a:t>, structural unemployment, demographic changes resulting from ageing population, haze, and pandemics.</a:t>
            </a:r>
            <a:endParaRPr lang="en-GB" sz="1200" kern="1200" dirty="0" smtClean="0">
              <a:solidFill>
                <a:schemeClr val="tx1"/>
              </a:solidFill>
              <a:effectLst/>
              <a:latin typeface="+mn-lt"/>
              <a:ea typeface="+mn-ea"/>
              <a:cs typeface="+mn-cs"/>
            </a:endParaRPr>
          </a:p>
          <a:p>
            <a:pPr marL="171450" indent="-171450" algn="just">
              <a:buFont typeface="Arial" panose="020B0604020202020204" pitchFamily="34" charset="0"/>
              <a:buChar char="•"/>
            </a:pPr>
            <a:endParaRPr lang="en-SG" sz="1200" kern="1200" dirty="0" smtClean="0">
              <a:solidFill>
                <a:schemeClr val="tx1"/>
              </a:solidFill>
              <a:effectLst/>
              <a:latin typeface="+mn-lt"/>
              <a:ea typeface="+mn-ea"/>
              <a:cs typeface="+mn-cs"/>
            </a:endParaRPr>
          </a:p>
          <a:p>
            <a:pPr marL="1714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For instance, new</a:t>
            </a:r>
            <a:r>
              <a:rPr lang="en-SG" sz="1200" kern="1200" dirty="0" smtClean="0">
                <a:solidFill>
                  <a:schemeClr val="tx1"/>
                </a:solidFill>
                <a:effectLst/>
                <a:latin typeface="+mn-lt"/>
                <a:ea typeface="+mn-ea"/>
                <a:cs typeface="+mn-cs"/>
              </a:rPr>
              <a:t> technologies and shifts in the ways of doing business threaten to “disrupt” industries, even as our workforce is shrinking and greying. </a:t>
            </a:r>
          </a:p>
          <a:p>
            <a:pPr marL="457200" marR="0" lvl="2"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kern="1200" dirty="0" smtClean="0">
              <a:solidFill>
                <a:schemeClr val="tx1"/>
              </a:solidFill>
              <a:effectLst/>
              <a:latin typeface="+mn-lt"/>
              <a:ea typeface="+mn-ea"/>
              <a:cs typeface="+mn-cs"/>
            </a:endParaRPr>
          </a:p>
          <a:p>
            <a:pPr marL="628650" marR="0" lvl="3"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Hence, we must be able to adapt and be prepared for the changing global environment to maintain our competitiveness and relevance to the world. </a:t>
            </a:r>
          </a:p>
          <a:p>
            <a:pPr marL="171450" indent="-171450" algn="just">
              <a:buFont typeface="Arial" panose="020B0604020202020204" pitchFamily="34" charset="0"/>
              <a:buChar char="•"/>
            </a:pPr>
            <a:endParaRPr lang="en-SG" dirty="0" smtClean="0">
              <a:solidFill>
                <a:schemeClr val="tx1"/>
              </a:solidFill>
            </a:endParaRPr>
          </a:p>
        </p:txBody>
      </p:sp>
      <p:sp>
        <p:nvSpPr>
          <p:cNvPr id="4" name="Slide Number Placeholder 3"/>
          <p:cNvSpPr>
            <a:spLocks noGrp="1"/>
          </p:cNvSpPr>
          <p:nvPr>
            <p:ph type="sldNum" sz="quarter" idx="10"/>
          </p:nvPr>
        </p:nvSpPr>
        <p:spPr/>
        <p:txBody>
          <a:bodyPr/>
          <a:lstStyle/>
          <a:p>
            <a:fld id="{7D8374C4-1EA2-4A23-9B77-405A114BAFE2}" type="slidenum">
              <a:rPr lang="en-GB" smtClean="0"/>
              <a:t>6</a:t>
            </a:fld>
            <a:endParaRPr lang="en-GB"/>
          </a:p>
        </p:txBody>
      </p:sp>
    </p:spTree>
    <p:extLst>
      <p:ext uri="{BB962C8B-B14F-4D97-AF65-F5344CB8AC3E}">
        <p14:creationId xmlns:p14="http://schemas.microsoft.com/office/powerpoint/2010/main" val="3656208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GB" sz="1200" i="1" kern="1200" dirty="0" smtClean="0">
                <a:solidFill>
                  <a:schemeClr val="tx1"/>
                </a:solidFill>
                <a:effectLst/>
                <a:latin typeface="+mn-lt"/>
                <a:ea typeface="+mn-ea"/>
                <a:cs typeface="+mn-cs"/>
              </a:rPr>
              <a:t>Distribute </a:t>
            </a:r>
            <a:r>
              <a:rPr lang="en-GB" sz="1200" i="1" u="sng" kern="1200" dirty="0" smtClean="0">
                <a:solidFill>
                  <a:schemeClr val="tx1"/>
                </a:solidFill>
                <a:effectLst/>
                <a:latin typeface="+mn-lt"/>
                <a:ea typeface="+mn-ea"/>
                <a:cs typeface="+mn-cs"/>
              </a:rPr>
              <a:t>Worksheet: “Do We Have a Problem?”</a:t>
            </a:r>
            <a:r>
              <a:rPr lang="en-GB" sz="1200" i="1" kern="1200" dirty="0" smtClean="0">
                <a:solidFill>
                  <a:schemeClr val="tx1"/>
                </a:solidFill>
                <a:effectLst/>
                <a:latin typeface="+mn-lt"/>
                <a:ea typeface="+mn-ea"/>
                <a:cs typeface="+mn-cs"/>
              </a:rPr>
              <a:t> to every cadet. </a:t>
            </a:r>
          </a:p>
          <a:p>
            <a:pPr marL="171450" indent="-171450" algn="just">
              <a:buFont typeface="Arial" panose="020B0604020202020204" pitchFamily="34" charset="0"/>
              <a:buChar char="•"/>
            </a:pPr>
            <a:endParaRPr lang="en-GB" sz="1200" i="1" kern="1200" dirty="0" smtClean="0">
              <a:solidFill>
                <a:schemeClr val="tx1"/>
              </a:solidFill>
              <a:effectLst/>
              <a:latin typeface="+mn-lt"/>
              <a:ea typeface="+mn-ea"/>
              <a:cs typeface="+mn-cs"/>
            </a:endParaRPr>
          </a:p>
          <a:p>
            <a:pPr marL="171450" indent="-171450" algn="just">
              <a:buFont typeface="Arial" panose="020B0604020202020204" pitchFamily="34" charset="0"/>
              <a:buChar char="•"/>
            </a:pPr>
            <a:r>
              <a:rPr lang="en-GB" sz="1200" i="1" kern="1200" dirty="0" smtClean="0">
                <a:solidFill>
                  <a:schemeClr val="tx1"/>
                </a:solidFill>
                <a:effectLst/>
                <a:latin typeface="+mn-lt"/>
                <a:ea typeface="+mn-ea"/>
                <a:cs typeface="+mn-cs"/>
              </a:rPr>
              <a:t>Cadets to complete the table on Page 1 their worksheets in </a:t>
            </a:r>
            <a:r>
              <a:rPr lang="en-GB" sz="1200" b="1" i="1" kern="1200" dirty="0" smtClean="0">
                <a:solidFill>
                  <a:schemeClr val="tx1"/>
                </a:solidFill>
                <a:effectLst/>
                <a:latin typeface="+mn-lt"/>
                <a:ea typeface="+mn-ea"/>
                <a:cs typeface="+mn-cs"/>
              </a:rPr>
              <a:t>three minutes</a:t>
            </a:r>
            <a:r>
              <a:rPr lang="en-GB" sz="1200" i="1" kern="1200" dirty="0" smtClean="0">
                <a:solidFill>
                  <a:schemeClr val="tx1"/>
                </a:solidFill>
                <a:effectLst/>
                <a:latin typeface="+mn-lt"/>
                <a:ea typeface="+mn-ea"/>
                <a:cs typeface="+mn-cs"/>
              </a:rPr>
              <a:t>.</a:t>
            </a:r>
            <a:endParaRPr lang="en-GB" i="1" dirty="0"/>
          </a:p>
        </p:txBody>
      </p:sp>
      <p:sp>
        <p:nvSpPr>
          <p:cNvPr id="4" name="Slide Number Placeholder 3"/>
          <p:cNvSpPr>
            <a:spLocks noGrp="1"/>
          </p:cNvSpPr>
          <p:nvPr>
            <p:ph type="sldNum" sz="quarter" idx="10"/>
          </p:nvPr>
        </p:nvSpPr>
        <p:spPr/>
        <p:txBody>
          <a:bodyPr/>
          <a:lstStyle/>
          <a:p>
            <a:fld id="{7D8374C4-1EA2-4A23-9B77-405A114BAFE2}" type="slidenum">
              <a:rPr lang="en-GB" smtClean="0"/>
              <a:t>7</a:t>
            </a:fld>
            <a:endParaRPr lang="en-GB"/>
          </a:p>
        </p:txBody>
      </p:sp>
    </p:spTree>
    <p:extLst>
      <p:ext uri="{BB962C8B-B14F-4D97-AF65-F5344CB8AC3E}">
        <p14:creationId xmlns:p14="http://schemas.microsoft.com/office/powerpoint/2010/main" val="3342989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Total Defence was launched in 1984 to rally Singaporeans to deal with all kinds of national threats and challenges. </a:t>
            </a:r>
            <a:endParaRPr lang="en-GB" sz="1600" kern="1200" dirty="0" smtClean="0">
              <a:solidFill>
                <a:schemeClr val="tx1"/>
              </a:solidFill>
              <a:effectLst/>
              <a:latin typeface="+mn-lt"/>
              <a:ea typeface="+mn-ea"/>
              <a:cs typeface="+mn-cs"/>
            </a:endParaRPr>
          </a:p>
          <a:p>
            <a:pPr marL="0" lvl="0" indent="0" algn="just">
              <a:buFont typeface="Arial" panose="020B0604020202020204" pitchFamily="34" charset="0"/>
              <a:buNone/>
            </a:pPr>
            <a:endParaRPr lang="en-GB" sz="1200" kern="1200" baseline="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kern="1200" baseline="0" dirty="0" smtClean="0">
                <a:solidFill>
                  <a:schemeClr val="tx1"/>
                </a:solidFill>
                <a:effectLst/>
                <a:latin typeface="+mn-lt"/>
                <a:ea typeface="+mn-ea"/>
                <a:cs typeface="+mn-cs"/>
              </a:rPr>
              <a:t>Over the years, Total Defence </a:t>
            </a:r>
            <a:r>
              <a:rPr lang="en-GB" sz="1200" kern="1200" dirty="0" smtClean="0">
                <a:solidFill>
                  <a:schemeClr val="tx1"/>
                </a:solidFill>
                <a:effectLst/>
                <a:latin typeface="+mn-lt"/>
                <a:ea typeface="+mn-ea"/>
                <a:cs typeface="+mn-cs"/>
              </a:rPr>
              <a:t>has continued to be our best defence and all-round response to the changing threats and challenges facing Singapore on all fronts.</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Everyone has a part to play, especially today, in a volatile, uncertain, complex, and ambiguous (VUCA) world. Now, the role individuals play is more important than ever. </a:t>
            </a:r>
          </a:p>
        </p:txBody>
      </p:sp>
      <p:sp>
        <p:nvSpPr>
          <p:cNvPr id="4" name="Slide Number Placeholder 3"/>
          <p:cNvSpPr>
            <a:spLocks noGrp="1"/>
          </p:cNvSpPr>
          <p:nvPr>
            <p:ph type="sldNum" sz="quarter" idx="10"/>
          </p:nvPr>
        </p:nvSpPr>
        <p:spPr/>
        <p:txBody>
          <a:bodyPr/>
          <a:lstStyle/>
          <a:p>
            <a:fld id="{7D8374C4-1EA2-4A23-9B77-405A114BAFE2}" type="slidenum">
              <a:rPr lang="en-GB" smtClean="0"/>
              <a:t>8</a:t>
            </a:fld>
            <a:endParaRPr lang="en-GB"/>
          </a:p>
        </p:txBody>
      </p:sp>
    </p:spTree>
    <p:extLst>
      <p:ext uri="{BB962C8B-B14F-4D97-AF65-F5344CB8AC3E}">
        <p14:creationId xmlns:p14="http://schemas.microsoft.com/office/powerpoint/2010/main" val="3980418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While our government agencies are working hard to address the threats and challenges, they cannot be everywhere all the time. Overcoming these threats also </a:t>
            </a:r>
            <a:r>
              <a:rPr lang="en-GB" sz="1200" b="1" kern="1200" dirty="0" smtClean="0">
                <a:solidFill>
                  <a:schemeClr val="tx1"/>
                </a:solidFill>
                <a:effectLst/>
                <a:latin typeface="+mn-lt"/>
                <a:ea typeface="+mn-ea"/>
                <a:cs typeface="+mn-cs"/>
              </a:rPr>
              <a:t>require all sectors of society to work together</a:t>
            </a:r>
            <a:r>
              <a:rPr lang="en-GB" sz="1200" kern="1200" dirty="0" smtClean="0">
                <a:solidFill>
                  <a:schemeClr val="tx1"/>
                </a:solidFill>
                <a:effectLst/>
                <a:latin typeface="+mn-lt"/>
                <a:ea typeface="+mn-ea"/>
                <a:cs typeface="+mn-cs"/>
              </a:rPr>
              <a:t>. </a:t>
            </a:r>
          </a:p>
          <a:p>
            <a:pPr marL="171450"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Our response in</a:t>
            </a:r>
            <a:r>
              <a:rPr lang="en-GB" sz="1200" kern="1200" baseline="0" dirty="0" smtClean="0">
                <a:solidFill>
                  <a:schemeClr val="tx1"/>
                </a:solidFill>
                <a:effectLst/>
                <a:latin typeface="+mn-lt"/>
                <a:ea typeface="+mn-ea"/>
                <a:cs typeface="+mn-cs"/>
              </a:rPr>
              <a:t> Total Defence </a:t>
            </a:r>
            <a:r>
              <a:rPr lang="en-GB" sz="1200" kern="1200" dirty="0" smtClean="0">
                <a:solidFill>
                  <a:schemeClr val="tx1"/>
                </a:solidFill>
                <a:effectLst/>
                <a:latin typeface="+mn-lt"/>
                <a:ea typeface="+mn-ea"/>
                <a:cs typeface="+mn-cs"/>
              </a:rPr>
              <a:t>could range from </a:t>
            </a:r>
            <a:r>
              <a:rPr lang="en-GB" sz="1200" b="1" kern="1200" dirty="0" smtClean="0">
                <a:solidFill>
                  <a:schemeClr val="tx1"/>
                </a:solidFill>
                <a:effectLst/>
                <a:latin typeface="+mn-lt"/>
                <a:ea typeface="+mn-ea"/>
                <a:cs typeface="+mn-cs"/>
              </a:rPr>
              <a:t>simple everyday actions</a:t>
            </a:r>
            <a:r>
              <a:rPr lang="en-GB" sz="1200" kern="1200" dirty="0" smtClean="0">
                <a:solidFill>
                  <a:schemeClr val="tx1"/>
                </a:solidFill>
                <a:effectLst/>
                <a:latin typeface="+mn-lt"/>
                <a:ea typeface="+mn-ea"/>
                <a:cs typeface="+mn-cs"/>
              </a:rPr>
              <a:t> to </a:t>
            </a:r>
            <a:r>
              <a:rPr lang="en-GB" sz="1200" b="1" kern="1200" dirty="0" smtClean="0">
                <a:solidFill>
                  <a:schemeClr val="tx1"/>
                </a:solidFill>
                <a:effectLst/>
                <a:latin typeface="+mn-lt"/>
                <a:ea typeface="+mn-ea"/>
                <a:cs typeface="+mn-cs"/>
              </a:rPr>
              <a:t>participating in national</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programmes</a:t>
            </a:r>
            <a:r>
              <a:rPr lang="en-GB" sz="1200" kern="1200" dirty="0" smtClean="0">
                <a:solidFill>
                  <a:schemeClr val="tx1"/>
                </a:solidFill>
                <a:effectLst/>
                <a:latin typeface="+mn-lt"/>
                <a:ea typeface="+mn-ea"/>
                <a:cs typeface="+mn-cs"/>
              </a:rPr>
              <a:t> like SGSecure, SG Cares, </a:t>
            </a:r>
            <a:r>
              <a:rPr lang="en-GB" sz="1200" kern="1200" dirty="0" err="1" smtClean="0">
                <a:solidFill>
                  <a:schemeClr val="tx1"/>
                </a:solidFill>
                <a:effectLst/>
                <a:latin typeface="+mn-lt"/>
                <a:ea typeface="+mn-ea"/>
                <a:cs typeface="+mn-cs"/>
              </a:rPr>
              <a:t>SkillsFuture</a:t>
            </a:r>
            <a:r>
              <a:rPr lang="en-GB" sz="1200" kern="1200" dirty="0" smtClean="0">
                <a:solidFill>
                  <a:schemeClr val="tx1"/>
                </a:solidFill>
                <a:effectLst/>
                <a:latin typeface="+mn-lt"/>
                <a:ea typeface="+mn-ea"/>
                <a:cs typeface="+mn-cs"/>
              </a:rPr>
              <a:t>, Workforce Singapore.</a:t>
            </a:r>
          </a:p>
          <a:p>
            <a:pPr marL="0" lvl="0" indent="0" algn="just">
              <a:buFont typeface="Arial" panose="020B0604020202020204" pitchFamily="34" charset="0"/>
              <a:buNone/>
            </a:pPr>
            <a:endParaRPr lang="en-GB" sz="1200" kern="1200" dirty="0" smtClean="0">
              <a:solidFill>
                <a:schemeClr val="tx1"/>
              </a:solidFill>
              <a:effectLst/>
              <a:latin typeface="+mn-lt"/>
              <a:ea typeface="+mn-ea"/>
              <a:cs typeface="+mn-cs"/>
            </a:endParaRP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For instance, SGSecure is a national movement to sensitise, train, and mobilise the community to play a part to prevent and deal with a terrorist attack. It is a</a:t>
            </a:r>
            <a:r>
              <a:rPr lang="en-GB" sz="1200" kern="1200" baseline="0" dirty="0" smtClean="0">
                <a:solidFill>
                  <a:schemeClr val="tx1"/>
                </a:solidFill>
                <a:effectLst/>
                <a:latin typeface="+mn-lt"/>
                <a:ea typeface="+mn-ea"/>
                <a:cs typeface="+mn-cs"/>
              </a:rPr>
              <a:t> way </a:t>
            </a:r>
            <a:r>
              <a:rPr lang="en-GB" sz="1200" kern="1200" dirty="0" smtClean="0">
                <a:solidFill>
                  <a:schemeClr val="tx1"/>
                </a:solidFill>
                <a:effectLst/>
                <a:latin typeface="+mn-lt"/>
                <a:ea typeface="+mn-ea"/>
                <a:cs typeface="+mn-cs"/>
              </a:rPr>
              <a:t>we can put the civil, social, and psychological pillars of Total Defence into action to counter terrorism. </a:t>
            </a:r>
          </a:p>
          <a:p>
            <a:pPr marL="628650" lvl="1" indent="-171450" algn="just">
              <a:buFont typeface="Arial" panose="020B0604020202020204" pitchFamily="34" charset="0"/>
              <a:buChar char="•"/>
            </a:pPr>
            <a:endParaRPr lang="en-GB" sz="1200" kern="1200" baseline="0" dirty="0" smtClean="0">
              <a:solidFill>
                <a:schemeClr val="tx1"/>
              </a:solidFill>
              <a:effectLst/>
              <a:latin typeface="+mn-lt"/>
              <a:ea typeface="+mn-ea"/>
              <a:cs typeface="+mn-cs"/>
            </a:endParaRP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We can participate in SGSecure programmes like the neighbourhood Emergency Preparedness Days or the People’s Association’s Community Vigilance Workshops. </a:t>
            </a:r>
          </a:p>
          <a:p>
            <a:pPr marL="0" marR="0" indent="0" algn="just" defTabSz="914400" rtl="0" eaLnBrk="1" fontAlgn="auto" latinLnBrk="0" hangingPunct="1">
              <a:lnSpc>
                <a:spcPct val="100000"/>
              </a:lnSpc>
              <a:spcBef>
                <a:spcPts val="0"/>
              </a:spcBef>
              <a:spcAft>
                <a:spcPts val="0"/>
              </a:spcAft>
              <a:buClrTx/>
              <a:buSzTx/>
              <a:buFontTx/>
              <a:buNone/>
              <a:tabLst/>
              <a:defRPr/>
            </a:pPr>
            <a:endParaRPr lang="en-GB" dirty="0" smtClean="0"/>
          </a:p>
          <a:p>
            <a:pPr marL="171450" lvl="0" indent="-171450" algn="just">
              <a:buFont typeface="Arial" panose="020B0604020202020204" pitchFamily="34" charset="0"/>
              <a:buChar char="•"/>
            </a:pPr>
            <a:r>
              <a:rPr lang="en-GB" sz="1200" kern="1200" dirty="0" smtClean="0">
                <a:solidFill>
                  <a:schemeClr val="tx1"/>
                </a:solidFill>
                <a:effectLst/>
                <a:latin typeface="+mn-lt"/>
                <a:ea typeface="+mn-ea"/>
                <a:cs typeface="+mn-cs"/>
              </a:rPr>
              <a:t>Some of the simple everyday actions are: </a:t>
            </a:r>
          </a:p>
          <a:p>
            <a:pPr marL="628650" lvl="1" indent="-171450" algn="just">
              <a:buFont typeface="Arial" panose="020B0604020202020204" pitchFamily="34" charset="0"/>
              <a:buChar char="•"/>
            </a:pPr>
            <a:endParaRPr lang="en-GB" sz="1200" kern="1200" dirty="0" smtClean="0">
              <a:solidFill>
                <a:schemeClr val="tx1"/>
              </a:solidFill>
              <a:effectLst/>
              <a:latin typeface="+mn-lt"/>
              <a:ea typeface="+mn-ea"/>
              <a:cs typeface="+mn-cs"/>
            </a:endParaRP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Maintain a high level of physical fitness; </a:t>
            </a: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Pick up emergency preparedness skills (e.g., CPR-AED) in order to be active first responders; </a:t>
            </a: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Donate blood; </a:t>
            </a: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Get to know our neighbours better and attending celebrations with them; </a:t>
            </a:r>
          </a:p>
          <a:p>
            <a:pPr marL="628650" lvl="1" indent="-171450" algn="just">
              <a:buFont typeface="Arial" panose="020B0604020202020204" pitchFamily="34" charset="0"/>
              <a:buChar char="•"/>
            </a:pPr>
            <a:r>
              <a:rPr lang="en-GB" sz="1200" kern="1200" dirty="0" smtClean="0">
                <a:solidFill>
                  <a:schemeClr val="tx1"/>
                </a:solidFill>
                <a:effectLst/>
                <a:latin typeface="+mn-lt"/>
                <a:ea typeface="+mn-ea"/>
                <a:cs typeface="+mn-cs"/>
              </a:rPr>
              <a:t>Take personal pride in being Singaporean;</a:t>
            </a:r>
            <a:r>
              <a:rPr lang="en-GB" sz="1200" kern="1200" baseline="0" dirty="0" smtClean="0">
                <a:solidFill>
                  <a:schemeClr val="tx1"/>
                </a:solidFill>
                <a:effectLst/>
                <a:latin typeface="+mn-lt"/>
                <a:ea typeface="+mn-ea"/>
                <a:cs typeface="+mn-cs"/>
              </a:rPr>
              <a:t> </a:t>
            </a:r>
          </a:p>
          <a:p>
            <a:pPr marL="628650" lvl="1" indent="-171450" algn="just">
              <a:buFont typeface="Arial" panose="020B0604020202020204" pitchFamily="34" charset="0"/>
              <a:buChar char="•"/>
            </a:pPr>
            <a:r>
              <a:rPr lang="en-GB" sz="1200" kern="1200" baseline="0" dirty="0" smtClean="0">
                <a:solidFill>
                  <a:schemeClr val="tx1"/>
                </a:solidFill>
                <a:effectLst/>
                <a:latin typeface="+mn-lt"/>
                <a:ea typeface="+mn-ea"/>
                <a:cs typeface="+mn-cs"/>
              </a:rPr>
              <a:t>A</a:t>
            </a:r>
            <a:r>
              <a:rPr lang="en-GB" sz="1200" kern="1200" dirty="0" smtClean="0">
                <a:solidFill>
                  <a:schemeClr val="tx1"/>
                </a:solidFill>
                <a:effectLst/>
                <a:latin typeface="+mn-lt"/>
                <a:ea typeface="+mn-ea"/>
                <a:cs typeface="+mn-cs"/>
              </a:rPr>
              <a:t>nd much more.</a:t>
            </a:r>
          </a:p>
        </p:txBody>
      </p:sp>
      <p:sp>
        <p:nvSpPr>
          <p:cNvPr id="4" name="Slide Number Placeholder 3"/>
          <p:cNvSpPr>
            <a:spLocks noGrp="1"/>
          </p:cNvSpPr>
          <p:nvPr>
            <p:ph type="sldNum" sz="quarter" idx="10"/>
          </p:nvPr>
        </p:nvSpPr>
        <p:spPr/>
        <p:txBody>
          <a:bodyPr/>
          <a:lstStyle/>
          <a:p>
            <a:fld id="{7D8374C4-1EA2-4A23-9B77-405A114BAFE2}" type="slidenum">
              <a:rPr lang="en-GB" smtClean="0"/>
              <a:t>9</a:t>
            </a:fld>
            <a:endParaRPr lang="en-GB"/>
          </a:p>
        </p:txBody>
      </p:sp>
    </p:spTree>
    <p:extLst>
      <p:ext uri="{BB962C8B-B14F-4D97-AF65-F5344CB8AC3E}">
        <p14:creationId xmlns:p14="http://schemas.microsoft.com/office/powerpoint/2010/main" val="1471901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04524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20721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10800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rgbClr val="C00000"/>
          </a:solidFill>
        </p:spPr>
        <p:txBody>
          <a:bodyPr/>
          <a:lstStyle>
            <a:lvl1pPr>
              <a:defRPr b="1">
                <a:solidFill>
                  <a:schemeClr val="bg1"/>
                </a:solidFill>
                <a:latin typeface="Century Gothic" panose="020B0502020202020204"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412776"/>
            <a:ext cx="8229600" cy="4713387"/>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0" y="6492875"/>
            <a:ext cx="2133600" cy="365125"/>
          </a:xfrm>
        </p:spPr>
        <p:txBody>
          <a:bodyPr/>
          <a:lstStyle>
            <a:lvl1pPr>
              <a:defRPr>
                <a:latin typeface="Century Gothic" panose="020B0502020202020204" pitchFamily="34" charset="0"/>
              </a:defRPr>
            </a:lvl1pPr>
          </a:lstStyle>
          <a:p>
            <a:fld id="{53EDE4D8-3C67-44F1-9DD1-A6110547C77D}" type="datetimeFigureOut">
              <a:rPr lang="en-GB" smtClean="0"/>
              <a:pPr/>
              <a:t>30/01/2018</a:t>
            </a:fld>
            <a:endParaRPr lang="en-GB"/>
          </a:p>
        </p:txBody>
      </p:sp>
      <p:sp>
        <p:nvSpPr>
          <p:cNvPr id="5" name="Footer Placeholder 4"/>
          <p:cNvSpPr>
            <a:spLocks noGrp="1"/>
          </p:cNvSpPr>
          <p:nvPr>
            <p:ph type="ftr" sz="quarter" idx="11"/>
          </p:nvPr>
        </p:nvSpPr>
        <p:spPr>
          <a:xfrm>
            <a:off x="3131840" y="6492875"/>
            <a:ext cx="2895600" cy="365125"/>
          </a:xfrm>
        </p:spPr>
        <p:txBody>
          <a:bodyPr/>
          <a:lstStyle>
            <a:lvl1pPr>
              <a:defRPr>
                <a:latin typeface="Century Gothic" panose="020B0502020202020204" pitchFamily="34" charset="0"/>
              </a:defRPr>
            </a:lvl1pPr>
          </a:lstStyle>
          <a:p>
            <a:endParaRPr lang="en-GB"/>
          </a:p>
        </p:txBody>
      </p:sp>
      <p:sp>
        <p:nvSpPr>
          <p:cNvPr id="6" name="Slide Number Placeholder 5"/>
          <p:cNvSpPr>
            <a:spLocks noGrp="1"/>
          </p:cNvSpPr>
          <p:nvPr>
            <p:ph type="sldNum" sz="quarter" idx="12"/>
          </p:nvPr>
        </p:nvSpPr>
        <p:spPr>
          <a:xfrm>
            <a:off x="7000056" y="6492875"/>
            <a:ext cx="2133600" cy="365125"/>
          </a:xfrm>
        </p:spPr>
        <p:txBody>
          <a:bodyPr/>
          <a:lstStyle>
            <a:lvl1pPr>
              <a:defRPr>
                <a:latin typeface="Century Gothic" panose="020B0502020202020204" pitchFamily="34" charset="0"/>
              </a:defRPr>
            </a:lvl1pPr>
          </a:lstStyle>
          <a:p>
            <a:fld id="{747AA532-00D2-4876-A454-E52E0FE77882}" type="slidenum">
              <a:rPr lang="en-GB" smtClean="0"/>
              <a:pPr/>
              <a:t>‹#›</a:t>
            </a:fld>
            <a:endParaRPr lang="en-GB"/>
          </a:p>
        </p:txBody>
      </p:sp>
    </p:spTree>
    <p:extLst>
      <p:ext uri="{BB962C8B-B14F-4D97-AF65-F5344CB8AC3E}">
        <p14:creationId xmlns:p14="http://schemas.microsoft.com/office/powerpoint/2010/main" val="32826489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EDE4D8-3C67-44F1-9DD1-A6110547C77D}" type="datetimeFigureOut">
              <a:rPr lang="en-GB" smtClean="0"/>
              <a:t>30/01/2018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3208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4903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3EDE4D8-3C67-44F1-9DD1-A6110547C77D}" type="datetimeFigureOut">
              <a:rPr lang="en-GB" smtClean="0"/>
              <a:t>30/01/2018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704776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3EDE4D8-3C67-44F1-9DD1-A6110547C77D}" type="datetimeFigureOut">
              <a:rPr lang="en-GB" smtClean="0"/>
              <a:t>30/01/2018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1998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EDE4D8-3C67-44F1-9DD1-A6110547C77D}" type="datetimeFigureOut">
              <a:rPr lang="en-GB" smtClean="0"/>
              <a:t>30/01/2018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881029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30367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DE4D8-3C67-44F1-9DD1-A6110547C77D}" type="datetimeFigureOut">
              <a:rPr lang="en-GB" smtClean="0"/>
              <a:t>30/01/2018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7AA532-00D2-4876-A454-E52E0FE77882}" type="slidenum">
              <a:rPr lang="en-GB" smtClean="0"/>
              <a:t>‹#›</a:t>
            </a:fld>
            <a:endParaRPr lang="en-GB"/>
          </a:p>
        </p:txBody>
      </p:sp>
    </p:spTree>
    <p:extLst>
      <p:ext uri="{BB962C8B-B14F-4D97-AF65-F5344CB8AC3E}">
        <p14:creationId xmlns:p14="http://schemas.microsoft.com/office/powerpoint/2010/main" val="1602853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EDE4D8-3C67-44F1-9DD1-A6110547C77D}" type="datetimeFigureOut">
              <a:rPr lang="en-GB" smtClean="0"/>
              <a:t>30/01/2018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AA532-00D2-4876-A454-E52E0FE77882}" type="slidenum">
              <a:rPr lang="en-GB" smtClean="0"/>
              <a:t>‹#›</a:t>
            </a:fld>
            <a:endParaRPr lang="en-GB"/>
          </a:p>
        </p:txBody>
      </p:sp>
    </p:spTree>
    <p:extLst>
      <p:ext uri="{BB962C8B-B14F-4D97-AF65-F5344CB8AC3E}">
        <p14:creationId xmlns:p14="http://schemas.microsoft.com/office/powerpoint/2010/main" val="23670757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3.jpeg"/><Relationship Id="rId11" Type="http://schemas.openxmlformats.org/officeDocument/2006/relationships/image" Target="../media/image18.png"/><Relationship Id="rId5" Type="http://schemas.openxmlformats.org/officeDocument/2006/relationships/image" Target="../media/image12.jpeg"/><Relationship Id="rId15" Type="http://schemas.openxmlformats.org/officeDocument/2006/relationships/image" Target="../media/image22.pn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Logos\TD\TD17\LOGO-090117-RGB.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27784" y="548680"/>
            <a:ext cx="4706808" cy="332825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p:nvPr>
        </p:nvSpPr>
        <p:spPr>
          <a:xfrm>
            <a:off x="0" y="3876936"/>
            <a:ext cx="9139416" cy="2423427"/>
          </a:xfrm>
          <a:solidFill>
            <a:srgbClr val="C00000"/>
          </a:solidFill>
        </p:spPr>
        <p:txBody>
          <a:bodyPr>
            <a:noAutofit/>
          </a:bodyPr>
          <a:lstStyle/>
          <a:p>
            <a:pPr>
              <a:spcBef>
                <a:spcPts val="1200"/>
              </a:spcBef>
              <a:spcAft>
                <a:spcPts val="1200"/>
              </a:spcAft>
            </a:pPr>
            <a:r>
              <a:rPr lang="en-GB" sz="4000" b="1" dirty="0" smtClean="0">
                <a:solidFill>
                  <a:schemeClr val="bg1"/>
                </a:solidFill>
                <a:effectLst>
                  <a:outerShdw blurRad="38100" dist="38100" dir="2700000" algn="tl">
                    <a:srgbClr val="000000">
                      <a:alpha val="43137"/>
                    </a:srgbClr>
                  </a:outerShdw>
                </a:effectLst>
                <a:latin typeface="Century Gothic" panose="020B0502020202020204" pitchFamily="34" charset="0"/>
              </a:rPr>
              <a:t>Total Defence Programme for Uniformed Groups – Silver </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1100" b="1" dirty="0" smtClean="0">
                <a:solidFill>
                  <a:schemeClr val="bg1"/>
                </a:solidFill>
                <a:latin typeface="Century Gothic" panose="020B0502020202020204" pitchFamily="34" charset="0"/>
              </a:rPr>
              <a:t> </a:t>
            </a:r>
            <a:r>
              <a:rPr lang="en-GB" sz="4000" b="1" dirty="0" smtClean="0">
                <a:solidFill>
                  <a:schemeClr val="bg1"/>
                </a:solidFill>
                <a:latin typeface="Century Gothic" panose="020B0502020202020204" pitchFamily="34" charset="0"/>
              </a:rPr>
              <a:t/>
            </a:r>
            <a:br>
              <a:rPr lang="en-GB" sz="4000" b="1" dirty="0" smtClean="0">
                <a:solidFill>
                  <a:schemeClr val="bg1"/>
                </a:solidFill>
                <a:latin typeface="Century Gothic" panose="020B0502020202020204" pitchFamily="34" charset="0"/>
              </a:rPr>
            </a:br>
            <a:r>
              <a:rPr lang="en-GB" sz="2400" i="1" dirty="0" smtClean="0">
                <a:solidFill>
                  <a:schemeClr val="accent2">
                    <a:lumMod val="20000"/>
                    <a:lumOff val="80000"/>
                  </a:schemeClr>
                </a:solidFill>
                <a:latin typeface="Century Gothic" panose="020B0502020202020204" pitchFamily="34" charset="0"/>
              </a:rPr>
              <a:t>Singapore, my Home to Defend</a:t>
            </a:r>
            <a:endParaRPr lang="en-GB" sz="2400" i="1" dirty="0">
              <a:solidFill>
                <a:schemeClr val="accent2">
                  <a:lumMod val="20000"/>
                  <a:lumOff val="80000"/>
                </a:schemeClr>
              </a:solidFill>
              <a:latin typeface="Century Gothic" panose="020B0502020202020204" pitchFamily="34" charset="0"/>
            </a:endParaRPr>
          </a:p>
        </p:txBody>
      </p:sp>
      <p:sp>
        <p:nvSpPr>
          <p:cNvPr id="4" name="Rectangle 3"/>
          <p:cNvSpPr/>
          <p:nvPr/>
        </p:nvSpPr>
        <p:spPr>
          <a:xfrm>
            <a:off x="0" y="3739334"/>
            <a:ext cx="9144000" cy="7200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7" name="Picture 3" descr="D:\Logos\Nexus\nexus.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172400" y="6300364"/>
            <a:ext cx="971600" cy="543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69683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177461"/>
            <a:ext cx="9144000" cy="2182688"/>
          </a:xfrm>
          <a:solidFill>
            <a:srgbClr val="00B050"/>
          </a:solidFill>
        </p:spPr>
        <p:txBody>
          <a:bodyPr>
            <a:normAutofit/>
          </a:bodyPr>
          <a:lstStyle/>
          <a:p>
            <a:r>
              <a:rPr lang="en-GB" sz="5400" b="1" dirty="0" smtClean="0">
                <a:solidFill>
                  <a:schemeClr val="bg1"/>
                </a:solidFill>
                <a:effectLst>
                  <a:outerShdw blurRad="38100" dist="38100" dir="2700000" algn="tl">
                    <a:srgbClr val="000000">
                      <a:alpha val="43137"/>
                    </a:srgbClr>
                  </a:outerShdw>
                </a:effectLst>
                <a:latin typeface="Century Gothic" panose="020B0502020202020204" pitchFamily="34" charset="0"/>
              </a:rPr>
              <a:t>Let’s Take Action!</a:t>
            </a:r>
            <a:endParaRPr lang="en-GB" sz="5400" b="1" dirty="0">
              <a:solidFill>
                <a:schemeClr val="bg1"/>
              </a:solidFill>
              <a:effectLst>
                <a:outerShdw blurRad="38100" dist="38100" dir="2700000" algn="tl">
                  <a:srgbClr val="000000">
                    <a:alpha val="43137"/>
                  </a:srgbClr>
                </a:outerShdw>
              </a:effectLst>
              <a:latin typeface="Century Gothic" panose="020B0502020202020204" pitchFamily="34" charset="0"/>
            </a:endParaRPr>
          </a:p>
        </p:txBody>
      </p:sp>
      <p:sp>
        <p:nvSpPr>
          <p:cNvPr id="5" name="Subtitle 4"/>
          <p:cNvSpPr>
            <a:spLocks noGrp="1"/>
          </p:cNvSpPr>
          <p:nvPr>
            <p:ph type="subTitle" idx="1"/>
          </p:nvPr>
        </p:nvSpPr>
        <p:spPr>
          <a:xfrm>
            <a:off x="1371600" y="4474508"/>
            <a:ext cx="6400800" cy="1752600"/>
          </a:xfrm>
        </p:spPr>
        <p:txBody>
          <a:bodyPr/>
          <a:lstStyle/>
          <a:p>
            <a:r>
              <a:rPr lang="en-GB" i="1" dirty="0" smtClean="0">
                <a:latin typeface="Century Gothic" panose="020B0502020202020204" pitchFamily="34" charset="0"/>
              </a:rPr>
              <a:t>Group Activity</a:t>
            </a:r>
            <a:endParaRPr lang="en-GB"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10</a:t>
            </a:fld>
            <a:r>
              <a:rPr lang="en-GB" dirty="0" smtClean="0"/>
              <a:t>/17</a:t>
            </a:r>
            <a:endParaRPr lang="en-GB" dirty="0"/>
          </a:p>
        </p:txBody>
      </p:sp>
    </p:spTree>
    <p:extLst>
      <p:ext uri="{BB962C8B-B14F-4D97-AF65-F5344CB8AC3E}">
        <p14:creationId xmlns:p14="http://schemas.microsoft.com/office/powerpoint/2010/main" val="37066106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GB" dirty="0" smtClean="0"/>
              <a:t>Let’s Take Action!</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048547000"/>
              </p:ext>
            </p:extLst>
          </p:nvPr>
        </p:nvGraphicFramePr>
        <p:xfrm>
          <a:off x="539552" y="1953342"/>
          <a:ext cx="8229600" cy="1961270"/>
        </p:xfrm>
        <a:graphic>
          <a:graphicData uri="http://schemas.openxmlformats.org/drawingml/2006/table">
            <a:tbl>
              <a:tblPr firstRow="1" firstCol="1" bandRow="1">
                <a:tableStyleId>{5940675A-B579-460E-94D1-54222C63F5DA}</a:tableStyleId>
              </a:tblPr>
              <a:tblGrid>
                <a:gridCol w="3096344"/>
                <a:gridCol w="1008112"/>
                <a:gridCol w="4125144"/>
              </a:tblGrid>
              <a:tr h="638908">
                <a:tc>
                  <a:txBody>
                    <a:bodyPr/>
                    <a:lstStyle/>
                    <a:p>
                      <a:pPr algn="ctr">
                        <a:spcAft>
                          <a:spcPts val="0"/>
                        </a:spcAft>
                      </a:pPr>
                      <a:r>
                        <a:rPr lang="en-GB" sz="4000" b="1" dirty="0">
                          <a:solidFill>
                            <a:schemeClr val="bg1"/>
                          </a:solidFill>
                          <a:effectLst/>
                          <a:latin typeface="Cambria" panose="02040503050406030204" pitchFamily="18" charset="0"/>
                        </a:rPr>
                        <a:t>Challenge/</a:t>
                      </a:r>
                    </a:p>
                    <a:p>
                      <a:pPr algn="ctr">
                        <a:spcAft>
                          <a:spcPts val="0"/>
                        </a:spcAft>
                      </a:pPr>
                      <a:r>
                        <a:rPr lang="en-GB" sz="4000" b="1" dirty="0">
                          <a:solidFill>
                            <a:schemeClr val="bg1"/>
                          </a:solidFill>
                          <a:effectLst/>
                          <a:latin typeface="Cambria" panose="02040503050406030204" pitchFamily="18" charset="0"/>
                        </a:rPr>
                        <a:t>Threat</a:t>
                      </a:r>
                      <a:endParaRPr lang="en-GB" sz="4000" b="1" dirty="0">
                        <a:solidFill>
                          <a:schemeClr val="bg1"/>
                        </a:solidFill>
                        <a:effectLst/>
                        <a:latin typeface="Cambria" panose="02040503050406030204" pitchFamily="18" charset="0"/>
                        <a:ea typeface="Calibri"/>
                        <a:cs typeface="Times New Roman"/>
                      </a:endParaRPr>
                    </a:p>
                  </a:txBody>
                  <a:tcPr marL="63305" marR="63305" marT="66235" marB="66235" anchor="ctr">
                    <a:solidFill>
                      <a:schemeClr val="tx1">
                        <a:lumMod val="65000"/>
                        <a:lumOff val="35000"/>
                      </a:schemeClr>
                    </a:solidFill>
                  </a:tcPr>
                </a:tc>
                <a:tc>
                  <a:txBody>
                    <a:bodyPr/>
                    <a:lstStyle/>
                    <a:p>
                      <a:pPr algn="ctr">
                        <a:spcAft>
                          <a:spcPts val="0"/>
                        </a:spcAft>
                      </a:pPr>
                      <a:r>
                        <a:rPr lang="en-GB" sz="4000" b="1" dirty="0">
                          <a:solidFill>
                            <a:schemeClr val="bg1"/>
                          </a:solidFill>
                          <a:effectLst/>
                          <a:latin typeface="Cambria" panose="02040503050406030204" pitchFamily="18" charset="0"/>
                        </a:rPr>
                        <a:t>1</a:t>
                      </a:r>
                      <a:endParaRPr lang="en-GB" sz="4000" b="1" dirty="0">
                        <a:solidFill>
                          <a:schemeClr val="bg1"/>
                        </a:solidFill>
                        <a:effectLst/>
                        <a:latin typeface="Cambria" panose="02040503050406030204" pitchFamily="18" charset="0"/>
                        <a:ea typeface="Calibri"/>
                        <a:cs typeface="Times New Roman"/>
                      </a:endParaRPr>
                    </a:p>
                  </a:txBody>
                  <a:tcPr marL="63305" marR="63305" marT="66235" marB="66235" anchor="ctr">
                    <a:solidFill>
                      <a:schemeClr val="tx1"/>
                    </a:solidFill>
                  </a:tcPr>
                </a:tc>
                <a:tc>
                  <a:txBody>
                    <a:bodyPr/>
                    <a:lstStyle/>
                    <a:p>
                      <a:pPr algn="ctr">
                        <a:spcAft>
                          <a:spcPts val="0"/>
                        </a:spcAft>
                      </a:pPr>
                      <a:r>
                        <a:rPr lang="en-GB" sz="4000" dirty="0">
                          <a:effectLst/>
                        </a:rPr>
                        <a:t> </a:t>
                      </a:r>
                    </a:p>
                    <a:p>
                      <a:pPr algn="ctr">
                        <a:spcAft>
                          <a:spcPts val="0"/>
                        </a:spcAft>
                      </a:pPr>
                      <a:r>
                        <a:rPr lang="en-GB" sz="4000" dirty="0" smtClean="0">
                          <a:solidFill>
                            <a:srgbClr val="C00000"/>
                          </a:solidFill>
                          <a:effectLst/>
                          <a:latin typeface="Cambria" panose="02040503050406030204" pitchFamily="18" charset="0"/>
                        </a:rPr>
                        <a:t>?</a:t>
                      </a:r>
                      <a:r>
                        <a:rPr lang="en-GB" sz="4000" dirty="0">
                          <a:solidFill>
                            <a:srgbClr val="C00000"/>
                          </a:solidFill>
                          <a:effectLst/>
                        </a:rPr>
                        <a:t> </a:t>
                      </a:r>
                    </a:p>
                    <a:p>
                      <a:pPr algn="ctr">
                        <a:spcAft>
                          <a:spcPts val="0"/>
                        </a:spcAft>
                      </a:pPr>
                      <a:r>
                        <a:rPr lang="en-GB" sz="4000" dirty="0">
                          <a:effectLst/>
                        </a:rPr>
                        <a:t> </a:t>
                      </a:r>
                      <a:endParaRPr lang="en-GB" sz="4000" dirty="0">
                        <a:effectLst/>
                        <a:latin typeface="Times New Roman"/>
                        <a:ea typeface="Calibri"/>
                        <a:cs typeface="Times New Roman"/>
                      </a:endParaRPr>
                    </a:p>
                  </a:txBody>
                  <a:tcPr marL="63305" marR="63305" marT="66235" marB="66235"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42804005"/>
              </p:ext>
            </p:extLst>
          </p:nvPr>
        </p:nvGraphicFramePr>
        <p:xfrm>
          <a:off x="539552" y="4321222"/>
          <a:ext cx="8229600" cy="1961270"/>
        </p:xfrm>
        <a:graphic>
          <a:graphicData uri="http://schemas.openxmlformats.org/drawingml/2006/table">
            <a:tbl>
              <a:tblPr firstRow="1" firstCol="1" bandRow="1">
                <a:tableStyleId>{5940675A-B579-460E-94D1-54222C63F5DA}</a:tableStyleId>
              </a:tblPr>
              <a:tblGrid>
                <a:gridCol w="3096344"/>
                <a:gridCol w="1008112"/>
                <a:gridCol w="4125144"/>
              </a:tblGrid>
              <a:tr h="638908">
                <a:tc>
                  <a:txBody>
                    <a:bodyPr/>
                    <a:lstStyle/>
                    <a:p>
                      <a:pPr algn="ctr">
                        <a:spcAft>
                          <a:spcPts val="0"/>
                        </a:spcAft>
                      </a:pPr>
                      <a:r>
                        <a:rPr lang="en-GB" sz="4000" b="1" dirty="0">
                          <a:solidFill>
                            <a:schemeClr val="bg1"/>
                          </a:solidFill>
                          <a:effectLst/>
                          <a:latin typeface="Cambria" panose="02040503050406030204" pitchFamily="18" charset="0"/>
                        </a:rPr>
                        <a:t>Challenge/</a:t>
                      </a:r>
                    </a:p>
                    <a:p>
                      <a:pPr algn="ctr">
                        <a:spcAft>
                          <a:spcPts val="0"/>
                        </a:spcAft>
                      </a:pPr>
                      <a:r>
                        <a:rPr lang="en-GB" sz="4000" b="1" dirty="0">
                          <a:solidFill>
                            <a:schemeClr val="bg1"/>
                          </a:solidFill>
                          <a:effectLst/>
                          <a:latin typeface="Cambria" panose="02040503050406030204" pitchFamily="18" charset="0"/>
                        </a:rPr>
                        <a:t>Threat</a:t>
                      </a:r>
                      <a:endParaRPr lang="en-GB" sz="4000" b="1" dirty="0">
                        <a:solidFill>
                          <a:schemeClr val="bg1"/>
                        </a:solidFill>
                        <a:effectLst/>
                        <a:latin typeface="Cambria" panose="02040503050406030204" pitchFamily="18" charset="0"/>
                        <a:ea typeface="Calibri"/>
                        <a:cs typeface="Times New Roman"/>
                      </a:endParaRPr>
                    </a:p>
                  </a:txBody>
                  <a:tcPr marL="63305" marR="63305" marT="66235" marB="66235" anchor="ctr">
                    <a:solidFill>
                      <a:schemeClr val="tx1">
                        <a:lumMod val="65000"/>
                        <a:lumOff val="35000"/>
                      </a:schemeClr>
                    </a:solidFill>
                  </a:tcPr>
                </a:tc>
                <a:tc>
                  <a:txBody>
                    <a:bodyPr/>
                    <a:lstStyle/>
                    <a:p>
                      <a:pPr algn="ctr">
                        <a:spcAft>
                          <a:spcPts val="0"/>
                        </a:spcAft>
                      </a:pPr>
                      <a:r>
                        <a:rPr lang="en-GB" sz="4000" b="1" dirty="0" smtClean="0">
                          <a:solidFill>
                            <a:schemeClr val="bg1"/>
                          </a:solidFill>
                          <a:effectLst/>
                          <a:latin typeface="Cambria" panose="02040503050406030204" pitchFamily="18" charset="0"/>
                        </a:rPr>
                        <a:t>2</a:t>
                      </a:r>
                      <a:endParaRPr lang="en-GB" sz="4000" b="1" dirty="0">
                        <a:solidFill>
                          <a:schemeClr val="bg1"/>
                        </a:solidFill>
                        <a:effectLst/>
                        <a:latin typeface="Cambria" panose="02040503050406030204" pitchFamily="18" charset="0"/>
                        <a:ea typeface="Calibri"/>
                        <a:cs typeface="Times New Roman"/>
                      </a:endParaRPr>
                    </a:p>
                  </a:txBody>
                  <a:tcPr marL="63305" marR="63305" marT="66235" marB="66235" anchor="ctr">
                    <a:solidFill>
                      <a:schemeClr val="tx1"/>
                    </a:solidFill>
                  </a:tcPr>
                </a:tc>
                <a:tc>
                  <a:txBody>
                    <a:bodyPr/>
                    <a:lstStyle/>
                    <a:p>
                      <a:pPr algn="ctr">
                        <a:spcAft>
                          <a:spcPts val="0"/>
                        </a:spcAft>
                      </a:pPr>
                      <a:r>
                        <a:rPr lang="en-GB" sz="4000" dirty="0">
                          <a:effectLst/>
                        </a:rPr>
                        <a:t> </a:t>
                      </a:r>
                    </a:p>
                    <a:p>
                      <a:pPr algn="ctr">
                        <a:spcAft>
                          <a:spcPts val="0"/>
                        </a:spcAft>
                      </a:pPr>
                      <a:r>
                        <a:rPr lang="en-GB" sz="4000" dirty="0" smtClean="0">
                          <a:solidFill>
                            <a:srgbClr val="C00000"/>
                          </a:solidFill>
                          <a:effectLst/>
                          <a:latin typeface="Cambria" panose="02040503050406030204" pitchFamily="18" charset="0"/>
                        </a:rPr>
                        <a:t>?</a:t>
                      </a:r>
                      <a:r>
                        <a:rPr lang="en-GB" sz="4000" dirty="0">
                          <a:effectLst/>
                        </a:rPr>
                        <a:t> </a:t>
                      </a:r>
                    </a:p>
                    <a:p>
                      <a:pPr algn="ctr">
                        <a:spcAft>
                          <a:spcPts val="0"/>
                        </a:spcAft>
                      </a:pPr>
                      <a:r>
                        <a:rPr lang="en-GB" sz="4000" dirty="0">
                          <a:effectLst/>
                        </a:rPr>
                        <a:t> </a:t>
                      </a:r>
                      <a:endParaRPr lang="en-GB" sz="4000" dirty="0">
                        <a:effectLst/>
                        <a:latin typeface="Times New Roman"/>
                        <a:ea typeface="Calibri"/>
                        <a:cs typeface="Times New Roman"/>
                      </a:endParaRPr>
                    </a:p>
                  </a:txBody>
                  <a:tcPr marL="63305" marR="63305" marT="66235" marB="66235" anchor="ctr"/>
                </a:tc>
              </a:tr>
            </a:tbl>
          </a:graphicData>
        </a:graphic>
      </p:graphicFrame>
      <p:sp>
        <p:nvSpPr>
          <p:cNvPr id="10" name="TextBox 9"/>
          <p:cNvSpPr txBox="1"/>
          <p:nvPr/>
        </p:nvSpPr>
        <p:spPr>
          <a:xfrm>
            <a:off x="162744" y="1367135"/>
            <a:ext cx="8311891" cy="461665"/>
          </a:xfrm>
          <a:prstGeom prst="rect">
            <a:avLst/>
          </a:prstGeom>
          <a:noFill/>
        </p:spPr>
        <p:txBody>
          <a:bodyPr wrap="none" rtlCol="0">
            <a:spAutoFit/>
          </a:bodyPr>
          <a:lstStyle/>
          <a:p>
            <a:r>
              <a:rPr lang="en-GB" sz="2400" i="1" dirty="0" smtClean="0">
                <a:latin typeface="Century Gothic" panose="020B0502020202020204" pitchFamily="34" charset="0"/>
              </a:rPr>
              <a:t>Choose </a:t>
            </a:r>
            <a:r>
              <a:rPr lang="en-GB" sz="2400" b="1" i="1" u="sng" dirty="0" smtClean="0">
                <a:latin typeface="Century Gothic" panose="020B0502020202020204" pitchFamily="34" charset="0"/>
              </a:rPr>
              <a:t>2</a:t>
            </a:r>
            <a:r>
              <a:rPr lang="en-GB" sz="2400" i="1" dirty="0" smtClean="0">
                <a:latin typeface="Century Gothic" panose="020B0502020202020204" pitchFamily="34" charset="0"/>
              </a:rPr>
              <a:t> key national challenges/threats to focus on: </a:t>
            </a:r>
            <a:endParaRPr lang="en-GB" sz="2400" i="1" dirty="0">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11</a:t>
            </a:fld>
            <a:r>
              <a:rPr lang="en-GB" dirty="0" smtClean="0"/>
              <a:t>/17</a:t>
            </a:r>
            <a:endParaRPr lang="en-GB" dirty="0"/>
          </a:p>
        </p:txBody>
      </p:sp>
    </p:spTree>
    <p:extLst>
      <p:ext uri="{BB962C8B-B14F-4D97-AF65-F5344CB8AC3E}">
        <p14:creationId xmlns:p14="http://schemas.microsoft.com/office/powerpoint/2010/main" val="1580962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151294" y="2164911"/>
            <a:ext cx="6381145" cy="3934176"/>
          </a:xfrm>
          <a:solidFill>
            <a:srgbClr val="FFFFCC"/>
          </a:solidFill>
          <a:effectLst>
            <a:outerShdw blurRad="50800" dist="38100" dir="2700000" algn="tl" rotWithShape="0">
              <a:prstClr val="black">
                <a:alpha val="40000"/>
              </a:prstClr>
            </a:outerShdw>
          </a:effectLst>
        </p:spPr>
        <p:txBody>
          <a:bodyPr anchor="ctr">
            <a:normAutofit/>
          </a:bodyPr>
          <a:lstStyle/>
          <a:p>
            <a:pPr marL="0" indent="0" algn="ctr">
              <a:buNone/>
            </a:pPr>
            <a:r>
              <a:rPr lang="en-GB" dirty="0"/>
              <a:t>Identify </a:t>
            </a:r>
            <a:r>
              <a:rPr lang="en-GB" dirty="0" smtClean="0"/>
              <a:t>ways </a:t>
            </a:r>
            <a:r>
              <a:rPr lang="en-GB" dirty="0"/>
              <a:t>we can </a:t>
            </a:r>
            <a:endParaRPr lang="en-GB" dirty="0" smtClean="0"/>
          </a:p>
          <a:p>
            <a:pPr marL="0" indent="0" algn="ctr">
              <a:buNone/>
            </a:pPr>
            <a:r>
              <a:rPr lang="en-GB" sz="3600" b="1" dirty="0" smtClean="0">
                <a:solidFill>
                  <a:srgbClr val="C00000"/>
                </a:solidFill>
              </a:rPr>
              <a:t>prepare </a:t>
            </a:r>
            <a:r>
              <a:rPr lang="en-GB" sz="3600" b="1" dirty="0">
                <a:solidFill>
                  <a:srgbClr val="C00000"/>
                </a:solidFill>
              </a:rPr>
              <a:t>for </a:t>
            </a:r>
            <a:r>
              <a:rPr lang="en-GB" dirty="0">
                <a:solidFill>
                  <a:srgbClr val="C00000"/>
                </a:solidFill>
              </a:rPr>
              <a:t>or </a:t>
            </a:r>
            <a:r>
              <a:rPr lang="en-GB" sz="3600" b="1" dirty="0">
                <a:solidFill>
                  <a:srgbClr val="C00000"/>
                </a:solidFill>
              </a:rPr>
              <a:t>respond</a:t>
            </a:r>
            <a:r>
              <a:rPr lang="en-GB" sz="3600" dirty="0">
                <a:solidFill>
                  <a:srgbClr val="C00000"/>
                </a:solidFill>
              </a:rPr>
              <a:t> </a:t>
            </a:r>
            <a:r>
              <a:rPr lang="en-GB" sz="3600" b="1" dirty="0">
                <a:solidFill>
                  <a:srgbClr val="C00000"/>
                </a:solidFill>
              </a:rPr>
              <a:t>to</a:t>
            </a:r>
            <a:r>
              <a:rPr lang="en-GB" sz="3600" dirty="0">
                <a:solidFill>
                  <a:srgbClr val="C00000"/>
                </a:solidFill>
              </a:rPr>
              <a:t> </a:t>
            </a:r>
            <a:endParaRPr lang="en-GB" sz="3600" dirty="0" smtClean="0">
              <a:solidFill>
                <a:srgbClr val="C00000"/>
              </a:solidFill>
            </a:endParaRPr>
          </a:p>
          <a:p>
            <a:pPr marL="0" indent="0" algn="ctr">
              <a:buNone/>
            </a:pPr>
            <a:r>
              <a:rPr lang="en-GB" b="1" u="sng" dirty="0" smtClean="0"/>
              <a:t>Challenge 1</a:t>
            </a:r>
            <a:r>
              <a:rPr lang="en-GB" dirty="0" smtClean="0"/>
              <a:t>. </a:t>
            </a:r>
            <a:endParaRPr lang="en-GB" dirty="0"/>
          </a:p>
        </p:txBody>
      </p:sp>
      <p:sp>
        <p:nvSpPr>
          <p:cNvPr id="5" name="Title 1"/>
          <p:cNvSpPr>
            <a:spLocks noGrp="1"/>
          </p:cNvSpPr>
          <p:nvPr>
            <p:ph type="title"/>
          </p:nvPr>
        </p:nvSpPr>
        <p:spPr>
          <a:xfrm>
            <a:off x="2304000" y="0"/>
            <a:ext cx="6840000" cy="1143000"/>
          </a:xfrm>
          <a:solidFill>
            <a:srgbClr val="92D050"/>
          </a:solidFill>
        </p:spPr>
        <p:txBody>
          <a:bodyPr>
            <a:normAutofit fontScale="90000"/>
          </a:bodyPr>
          <a:lstStyle/>
          <a:p>
            <a:r>
              <a:rPr lang="en-GB" sz="4000" dirty="0"/>
              <a:t>On pages 2 &amp; 3 of the Worksheet…</a:t>
            </a:r>
          </a:p>
        </p:txBody>
      </p:sp>
      <p:sp>
        <p:nvSpPr>
          <p:cNvPr id="6" name="Parallelogram 5"/>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3 mins</a:t>
            </a:r>
            <a:endParaRPr lang="en-GB" sz="2800" b="1" dirty="0">
              <a:solidFill>
                <a:sysClr val="windowText" lastClr="000000"/>
              </a:solidFill>
              <a:latin typeface="Century Gothic" panose="020B0502020202020204" pitchFamily="34" charset="0"/>
            </a:endParaRPr>
          </a:p>
        </p:txBody>
      </p:sp>
      <p:sp>
        <p:nvSpPr>
          <p:cNvPr id="7" name="TextBox 6"/>
          <p:cNvSpPr txBox="1"/>
          <p:nvPr/>
        </p:nvSpPr>
        <p:spPr>
          <a:xfrm>
            <a:off x="251520" y="1484784"/>
            <a:ext cx="6013185" cy="461665"/>
          </a:xfrm>
          <a:prstGeom prst="rect">
            <a:avLst/>
          </a:prstGeom>
          <a:noFill/>
        </p:spPr>
        <p:txBody>
          <a:bodyPr wrap="none" rtlCol="0">
            <a:spAutoFit/>
          </a:bodyPr>
          <a:lstStyle/>
          <a:p>
            <a:r>
              <a:rPr lang="en-GB" sz="2400" i="1" dirty="0" smtClean="0">
                <a:latin typeface="Century Gothic" panose="020B0502020202020204" pitchFamily="34" charset="0"/>
              </a:rPr>
              <a:t>From the list in the TD Actions  handout,</a:t>
            </a:r>
            <a:endParaRPr lang="en-GB" sz="2400" i="1" dirty="0">
              <a:latin typeface="Century Gothic" panose="020B0502020202020204" pitchFamily="34" charset="0"/>
            </a:endParaRPr>
          </a:p>
        </p:txBody>
      </p:sp>
      <p:sp>
        <p:nvSpPr>
          <p:cNvPr id="8" name="Content Placeholder 2"/>
          <p:cNvSpPr txBox="1">
            <a:spLocks/>
          </p:cNvSpPr>
          <p:nvPr/>
        </p:nvSpPr>
        <p:spPr>
          <a:xfrm>
            <a:off x="499368" y="2219376"/>
            <a:ext cx="1080000" cy="1080000"/>
          </a:xfrm>
          <a:prstGeom prst="rect">
            <a:avLst/>
          </a:prstGeom>
          <a:solidFill>
            <a:srgbClr val="00B0F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I</a:t>
            </a:r>
            <a:endParaRPr lang="en-GB" sz="4000" b="1" dirty="0"/>
          </a:p>
        </p:txBody>
      </p:sp>
      <p:sp>
        <p:nvSpPr>
          <p:cNvPr id="9" name="Content Placeholder 2"/>
          <p:cNvSpPr txBox="1">
            <a:spLocks/>
          </p:cNvSpPr>
          <p:nvPr/>
        </p:nvSpPr>
        <p:spPr>
          <a:xfrm>
            <a:off x="499368" y="3605136"/>
            <a:ext cx="1080000" cy="1080000"/>
          </a:xfrm>
          <a:prstGeom prst="rect">
            <a:avLst/>
          </a:prstGeom>
          <a:solidFill>
            <a:srgbClr val="92D05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C</a:t>
            </a:r>
            <a:endParaRPr lang="en-GB" sz="4000" b="1" dirty="0"/>
          </a:p>
        </p:txBody>
      </p:sp>
      <p:sp>
        <p:nvSpPr>
          <p:cNvPr id="10" name="Content Placeholder 2"/>
          <p:cNvSpPr txBox="1">
            <a:spLocks/>
          </p:cNvSpPr>
          <p:nvPr/>
        </p:nvSpPr>
        <p:spPr>
          <a:xfrm>
            <a:off x="499368" y="5019087"/>
            <a:ext cx="1080000" cy="1080000"/>
          </a:xfrm>
          <a:prstGeom prst="rect">
            <a:avLst/>
          </a:prstGeom>
          <a:solidFill>
            <a:srgbClr val="FFC00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G</a:t>
            </a:r>
            <a:endParaRPr lang="en-GB" sz="4000" b="1" dirty="0"/>
          </a:p>
        </p:txBody>
      </p:sp>
      <p:cxnSp>
        <p:nvCxnSpPr>
          <p:cNvPr id="12" name="Straight Arrow Connector 11"/>
          <p:cNvCxnSpPr/>
          <p:nvPr/>
        </p:nvCxnSpPr>
        <p:spPr>
          <a:xfrm>
            <a:off x="1579368" y="2865330"/>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579368" y="4257001"/>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78679" y="5644826"/>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12</a:t>
            </a:fld>
            <a:r>
              <a:rPr lang="en-GB" dirty="0" smtClean="0"/>
              <a:t>/17</a:t>
            </a:r>
            <a:endParaRPr lang="en-GB" dirty="0"/>
          </a:p>
        </p:txBody>
      </p:sp>
    </p:spTree>
    <p:extLst>
      <p:ext uri="{BB962C8B-B14F-4D97-AF65-F5344CB8AC3E}">
        <p14:creationId xmlns:p14="http://schemas.microsoft.com/office/powerpoint/2010/main" val="33531564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304000" y="0"/>
            <a:ext cx="6840000" cy="1143000"/>
          </a:xfrm>
          <a:solidFill>
            <a:srgbClr val="92D050"/>
          </a:solidFill>
        </p:spPr>
        <p:txBody>
          <a:bodyPr>
            <a:normAutofit fontScale="90000"/>
          </a:bodyPr>
          <a:lstStyle/>
          <a:p>
            <a:r>
              <a:rPr lang="en-GB" sz="4000" dirty="0" smtClean="0"/>
              <a:t>On pages 2 &amp; 3 of the Worksheet…</a:t>
            </a:r>
            <a:endParaRPr lang="en-GB" sz="4000" dirty="0"/>
          </a:p>
        </p:txBody>
      </p:sp>
      <p:sp>
        <p:nvSpPr>
          <p:cNvPr id="6" name="Parallelogram 5"/>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2 mins</a:t>
            </a:r>
            <a:endParaRPr lang="en-GB" sz="2800" b="1" dirty="0">
              <a:solidFill>
                <a:sysClr val="windowText" lastClr="000000"/>
              </a:solidFill>
              <a:latin typeface="Century Gothic" panose="020B0502020202020204" pitchFamily="34" charset="0"/>
            </a:endParaRPr>
          </a:p>
        </p:txBody>
      </p:sp>
      <p:sp>
        <p:nvSpPr>
          <p:cNvPr id="7" name="TextBox 6"/>
          <p:cNvSpPr txBox="1"/>
          <p:nvPr/>
        </p:nvSpPr>
        <p:spPr>
          <a:xfrm>
            <a:off x="179513" y="1340768"/>
            <a:ext cx="8424936" cy="830997"/>
          </a:xfrm>
          <a:prstGeom prst="rect">
            <a:avLst/>
          </a:prstGeom>
          <a:noFill/>
        </p:spPr>
        <p:txBody>
          <a:bodyPr wrap="square" rtlCol="0">
            <a:spAutoFit/>
          </a:bodyPr>
          <a:lstStyle/>
          <a:p>
            <a:r>
              <a:rPr lang="en-GB" sz="2400" i="1" dirty="0" smtClean="0">
                <a:latin typeface="Century Gothic" panose="020B0502020202020204" pitchFamily="34" charset="0"/>
              </a:rPr>
              <a:t>From the possible responses, identify the </a:t>
            </a:r>
            <a:r>
              <a:rPr lang="en-GB" sz="2400" b="1" i="1" dirty="0" smtClean="0">
                <a:latin typeface="Century Gothic" panose="020B0502020202020204" pitchFamily="34" charset="0"/>
              </a:rPr>
              <a:t>Top </a:t>
            </a:r>
            <a:r>
              <a:rPr lang="en-GB" sz="2400" i="1" dirty="0" smtClean="0">
                <a:latin typeface="Century Gothic" panose="020B0502020202020204" pitchFamily="34" charset="0"/>
              </a:rPr>
              <a:t>actions to prepare for or respond to </a:t>
            </a:r>
            <a:r>
              <a:rPr lang="en-GB" sz="2400" i="1" u="sng" dirty="0" smtClean="0">
                <a:latin typeface="Century Gothic" panose="020B0502020202020204" pitchFamily="34" charset="0"/>
              </a:rPr>
              <a:t>Challenge/Threat 1</a:t>
            </a:r>
            <a:r>
              <a:rPr lang="en-GB" sz="2400" i="1" dirty="0" smtClean="0">
                <a:latin typeface="Century Gothic" panose="020B0502020202020204" pitchFamily="34" charset="0"/>
              </a:rPr>
              <a:t>: </a:t>
            </a:r>
            <a:endParaRPr lang="en-GB" sz="2400" i="1" dirty="0">
              <a:latin typeface="Century Gothic" panose="020B0502020202020204"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797519661"/>
              </p:ext>
            </p:extLst>
          </p:nvPr>
        </p:nvGraphicFramePr>
        <p:xfrm>
          <a:off x="467544" y="2378194"/>
          <a:ext cx="7920880" cy="1134438"/>
        </p:xfrm>
        <a:graphic>
          <a:graphicData uri="http://schemas.openxmlformats.org/drawingml/2006/table">
            <a:tbl>
              <a:tblPr firstRow="1" firstCol="1" bandRow="1">
                <a:tableStyleId>{5940675A-B579-460E-94D1-54222C63F5DA}</a:tableStyleId>
              </a:tblPr>
              <a:tblGrid>
                <a:gridCol w="3060340"/>
                <a:gridCol w="4860540"/>
              </a:tblGrid>
              <a:tr h="1134438">
                <a:tc>
                  <a:txBody>
                    <a:bodyPr/>
                    <a:lstStyle/>
                    <a:p>
                      <a:pPr algn="r">
                        <a:spcAft>
                          <a:spcPts val="0"/>
                        </a:spcAft>
                      </a:pPr>
                      <a:r>
                        <a:rPr lang="en-GB" sz="2800" b="1" dirty="0" smtClean="0">
                          <a:solidFill>
                            <a:schemeClr val="tx1"/>
                          </a:solidFill>
                          <a:effectLst/>
                          <a:latin typeface="Cambria" panose="02040503050406030204" pitchFamily="18" charset="0"/>
                        </a:rPr>
                        <a:t>Individuals</a:t>
                      </a:r>
                      <a:endParaRPr lang="en-GB" sz="2800" b="1" dirty="0">
                        <a:solidFill>
                          <a:schemeClr val="tx1"/>
                        </a:solidFill>
                        <a:effectLst/>
                        <a:latin typeface="Cambria" panose="02040503050406030204" pitchFamily="18" charset="0"/>
                      </a:endParaRPr>
                    </a:p>
                  </a:txBody>
                  <a:tcPr marL="63305" marR="63305" marT="66235" marB="66235">
                    <a:solidFill>
                      <a:srgbClr val="00B0F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1</a:t>
                      </a:r>
                      <a:endParaRPr lang="en-GB" sz="2800" dirty="0">
                        <a:effectLst/>
                        <a:latin typeface="Cambria" panose="02040503050406030204" pitchFamily="18" charset="0"/>
                        <a:ea typeface="Calibri"/>
                        <a:cs typeface="Times New Roman"/>
                      </a:endParaRPr>
                    </a:p>
                  </a:txBody>
                  <a:tcPr marL="63305" marR="63305" marT="66235" marB="66235" anchor="ct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778538635"/>
              </p:ext>
            </p:extLst>
          </p:nvPr>
        </p:nvGraphicFramePr>
        <p:xfrm>
          <a:off x="467544" y="3773124"/>
          <a:ext cx="7920880" cy="1134438"/>
        </p:xfrm>
        <a:graphic>
          <a:graphicData uri="http://schemas.openxmlformats.org/drawingml/2006/table">
            <a:tbl>
              <a:tblPr firstRow="1" firstCol="1" bandRow="1">
                <a:tableStyleId>{5940675A-B579-460E-94D1-54222C63F5DA}</a:tableStyleId>
              </a:tblPr>
              <a:tblGrid>
                <a:gridCol w="3060340"/>
                <a:gridCol w="4860540"/>
              </a:tblGrid>
              <a:tr h="1134438">
                <a:tc>
                  <a:txBody>
                    <a:bodyPr/>
                    <a:lstStyle/>
                    <a:p>
                      <a:pPr algn="r">
                        <a:spcAft>
                          <a:spcPts val="0"/>
                        </a:spcAft>
                      </a:pPr>
                      <a:r>
                        <a:rPr lang="en-GB" sz="2800" b="1" dirty="0" smtClean="0">
                          <a:solidFill>
                            <a:schemeClr val="tx1"/>
                          </a:solidFill>
                          <a:effectLst/>
                          <a:latin typeface="Cambria" panose="02040503050406030204" pitchFamily="18" charset="0"/>
                        </a:rPr>
                        <a:t>Community</a:t>
                      </a:r>
                      <a:endParaRPr lang="en-GB" sz="2800" b="1" dirty="0">
                        <a:solidFill>
                          <a:schemeClr val="tx1"/>
                        </a:solidFill>
                        <a:effectLst/>
                        <a:latin typeface="Cambria" panose="02040503050406030204" pitchFamily="18" charset="0"/>
                      </a:endParaRPr>
                    </a:p>
                  </a:txBody>
                  <a:tcPr marL="63305" marR="63305" marT="66235" marB="66235">
                    <a:solidFill>
                      <a:srgbClr val="92D05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2</a:t>
                      </a:r>
                      <a:endParaRPr lang="en-GB" sz="2800" dirty="0">
                        <a:effectLst/>
                        <a:latin typeface="Cambria" panose="02040503050406030204" pitchFamily="18" charset="0"/>
                        <a:ea typeface="Calibri"/>
                        <a:cs typeface="Times New Roman"/>
                      </a:endParaRPr>
                    </a:p>
                  </a:txBody>
                  <a:tcPr marL="63305" marR="63305" marT="66235" marB="66235" anchor="ct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339044749"/>
              </p:ext>
            </p:extLst>
          </p:nvPr>
        </p:nvGraphicFramePr>
        <p:xfrm>
          <a:off x="450708" y="5155636"/>
          <a:ext cx="7937716" cy="1134438"/>
        </p:xfrm>
        <a:graphic>
          <a:graphicData uri="http://schemas.openxmlformats.org/drawingml/2006/table">
            <a:tbl>
              <a:tblPr firstRow="1" firstCol="1" bandRow="1">
                <a:tableStyleId>{5940675A-B579-460E-94D1-54222C63F5DA}</a:tableStyleId>
              </a:tblPr>
              <a:tblGrid>
                <a:gridCol w="3066845"/>
                <a:gridCol w="4870871"/>
              </a:tblGrid>
              <a:tr h="1134438">
                <a:tc>
                  <a:txBody>
                    <a:bodyPr/>
                    <a:lstStyle/>
                    <a:p>
                      <a:pPr algn="r">
                        <a:spcAft>
                          <a:spcPts val="0"/>
                        </a:spcAft>
                      </a:pPr>
                      <a:r>
                        <a:rPr lang="en-GB" sz="2800" b="1" dirty="0" smtClean="0">
                          <a:solidFill>
                            <a:schemeClr val="tx1"/>
                          </a:solidFill>
                          <a:effectLst/>
                          <a:latin typeface="Cambria" panose="02040503050406030204" pitchFamily="18" charset="0"/>
                        </a:rPr>
                        <a:t>Government</a:t>
                      </a:r>
                      <a:endParaRPr lang="en-GB" sz="2800" b="1" dirty="0">
                        <a:solidFill>
                          <a:schemeClr val="tx1"/>
                        </a:solidFill>
                        <a:effectLst/>
                        <a:latin typeface="Cambria" panose="02040503050406030204" pitchFamily="18" charset="0"/>
                      </a:endParaRPr>
                    </a:p>
                  </a:txBody>
                  <a:tcPr marL="63305" marR="63305" marT="66235" marB="66235">
                    <a:solidFill>
                      <a:srgbClr val="FFC00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3</a:t>
                      </a:r>
                      <a:endParaRPr lang="en-GB" sz="2800" dirty="0">
                        <a:effectLst/>
                        <a:latin typeface="Cambria" panose="02040503050406030204" pitchFamily="18" charset="0"/>
                        <a:ea typeface="Calibri"/>
                        <a:cs typeface="Times New Roman"/>
                      </a:endParaRPr>
                    </a:p>
                  </a:txBody>
                  <a:tcPr marL="63305" marR="63305" marT="66235" marB="66235" anchor="ctr"/>
                </a:tc>
              </a:tr>
            </a:tbl>
          </a:graphicData>
        </a:graphic>
      </p:graphicFrame>
      <p:sp>
        <p:nvSpPr>
          <p:cNvPr id="8"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13</a:t>
            </a:fld>
            <a:r>
              <a:rPr lang="en-GB" dirty="0" smtClean="0"/>
              <a:t>/17</a:t>
            </a:r>
            <a:endParaRPr lang="en-GB" dirty="0"/>
          </a:p>
        </p:txBody>
      </p:sp>
    </p:spTree>
    <p:extLst>
      <p:ext uri="{BB962C8B-B14F-4D97-AF65-F5344CB8AC3E}">
        <p14:creationId xmlns:p14="http://schemas.microsoft.com/office/powerpoint/2010/main" val="463056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151294" y="2164911"/>
            <a:ext cx="6381145" cy="3934176"/>
          </a:xfrm>
          <a:solidFill>
            <a:srgbClr val="FFFFCC"/>
          </a:solidFill>
          <a:effectLst>
            <a:outerShdw blurRad="50800" dist="38100" dir="2700000" algn="tl" rotWithShape="0">
              <a:prstClr val="black">
                <a:alpha val="40000"/>
              </a:prstClr>
            </a:outerShdw>
          </a:effectLst>
        </p:spPr>
        <p:txBody>
          <a:bodyPr anchor="ctr">
            <a:normAutofit/>
          </a:bodyPr>
          <a:lstStyle/>
          <a:p>
            <a:pPr marL="0" indent="0" algn="ctr">
              <a:buNone/>
            </a:pPr>
            <a:r>
              <a:rPr lang="en-GB" dirty="0"/>
              <a:t>Identify </a:t>
            </a:r>
            <a:r>
              <a:rPr lang="en-GB" dirty="0" smtClean="0"/>
              <a:t>ways </a:t>
            </a:r>
            <a:r>
              <a:rPr lang="en-GB" dirty="0"/>
              <a:t>we can </a:t>
            </a:r>
            <a:endParaRPr lang="en-GB" dirty="0" smtClean="0"/>
          </a:p>
          <a:p>
            <a:pPr marL="0" indent="0" algn="ctr">
              <a:buNone/>
            </a:pPr>
            <a:r>
              <a:rPr lang="en-GB" sz="3600" b="1" dirty="0" smtClean="0">
                <a:solidFill>
                  <a:srgbClr val="C00000"/>
                </a:solidFill>
              </a:rPr>
              <a:t>prepare </a:t>
            </a:r>
            <a:r>
              <a:rPr lang="en-GB" sz="3600" b="1" dirty="0">
                <a:solidFill>
                  <a:srgbClr val="C00000"/>
                </a:solidFill>
              </a:rPr>
              <a:t>for </a:t>
            </a:r>
            <a:r>
              <a:rPr lang="en-GB" dirty="0">
                <a:solidFill>
                  <a:srgbClr val="C00000"/>
                </a:solidFill>
              </a:rPr>
              <a:t>or </a:t>
            </a:r>
            <a:r>
              <a:rPr lang="en-GB" sz="3600" b="1" dirty="0">
                <a:solidFill>
                  <a:srgbClr val="C00000"/>
                </a:solidFill>
              </a:rPr>
              <a:t>respond</a:t>
            </a:r>
            <a:r>
              <a:rPr lang="en-GB" sz="3600" dirty="0">
                <a:solidFill>
                  <a:srgbClr val="C00000"/>
                </a:solidFill>
              </a:rPr>
              <a:t> </a:t>
            </a:r>
            <a:r>
              <a:rPr lang="en-GB" sz="3600" b="1" dirty="0">
                <a:solidFill>
                  <a:srgbClr val="C00000"/>
                </a:solidFill>
              </a:rPr>
              <a:t>to</a:t>
            </a:r>
            <a:r>
              <a:rPr lang="en-GB" sz="3600" dirty="0">
                <a:solidFill>
                  <a:srgbClr val="C00000"/>
                </a:solidFill>
              </a:rPr>
              <a:t> </a:t>
            </a:r>
            <a:endParaRPr lang="en-GB" sz="3600" dirty="0" smtClean="0">
              <a:solidFill>
                <a:srgbClr val="C00000"/>
              </a:solidFill>
            </a:endParaRPr>
          </a:p>
          <a:p>
            <a:pPr marL="0" indent="0" algn="ctr">
              <a:buNone/>
            </a:pPr>
            <a:r>
              <a:rPr lang="en-GB" b="1" u="sng" dirty="0" smtClean="0"/>
              <a:t>Challenge 2</a:t>
            </a:r>
            <a:r>
              <a:rPr lang="en-GB" dirty="0" smtClean="0"/>
              <a:t>. </a:t>
            </a:r>
            <a:endParaRPr lang="en-GB" dirty="0"/>
          </a:p>
        </p:txBody>
      </p:sp>
      <p:sp>
        <p:nvSpPr>
          <p:cNvPr id="5" name="Title 1"/>
          <p:cNvSpPr>
            <a:spLocks noGrp="1"/>
          </p:cNvSpPr>
          <p:nvPr>
            <p:ph type="title"/>
          </p:nvPr>
        </p:nvSpPr>
        <p:spPr>
          <a:xfrm>
            <a:off x="2304000" y="0"/>
            <a:ext cx="6840000" cy="1143000"/>
          </a:xfrm>
          <a:solidFill>
            <a:srgbClr val="92D050"/>
          </a:solidFill>
        </p:spPr>
        <p:txBody>
          <a:bodyPr>
            <a:normAutofit/>
          </a:bodyPr>
          <a:lstStyle/>
          <a:p>
            <a:r>
              <a:rPr lang="en-GB" sz="4000" dirty="0" smtClean="0"/>
              <a:t>Complete Q2: </a:t>
            </a:r>
            <a:endParaRPr lang="en-GB" sz="4000" dirty="0"/>
          </a:p>
        </p:txBody>
      </p:sp>
      <p:sp>
        <p:nvSpPr>
          <p:cNvPr id="6" name="Parallelogram 5"/>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3 mins</a:t>
            </a:r>
            <a:endParaRPr lang="en-GB" sz="2800" b="1" dirty="0">
              <a:solidFill>
                <a:sysClr val="windowText" lastClr="000000"/>
              </a:solidFill>
              <a:latin typeface="Century Gothic" panose="020B0502020202020204" pitchFamily="34" charset="0"/>
            </a:endParaRPr>
          </a:p>
        </p:txBody>
      </p:sp>
      <p:sp>
        <p:nvSpPr>
          <p:cNvPr id="7" name="TextBox 6"/>
          <p:cNvSpPr txBox="1"/>
          <p:nvPr/>
        </p:nvSpPr>
        <p:spPr>
          <a:xfrm>
            <a:off x="251520" y="1484784"/>
            <a:ext cx="5808000" cy="461665"/>
          </a:xfrm>
          <a:prstGeom prst="rect">
            <a:avLst/>
          </a:prstGeom>
          <a:noFill/>
        </p:spPr>
        <p:txBody>
          <a:bodyPr wrap="none" rtlCol="0">
            <a:spAutoFit/>
          </a:bodyPr>
          <a:lstStyle/>
          <a:p>
            <a:r>
              <a:rPr lang="en-GB" sz="2400" i="1" dirty="0" smtClean="0">
                <a:latin typeface="Century Gothic" panose="020B0502020202020204" pitchFamily="34" charset="0"/>
              </a:rPr>
              <a:t>From the list in the TD Action handout,</a:t>
            </a:r>
            <a:endParaRPr lang="en-GB" sz="2400" i="1" dirty="0">
              <a:latin typeface="Century Gothic" panose="020B0502020202020204" pitchFamily="34" charset="0"/>
            </a:endParaRPr>
          </a:p>
        </p:txBody>
      </p:sp>
      <p:sp>
        <p:nvSpPr>
          <p:cNvPr id="8" name="Content Placeholder 2"/>
          <p:cNvSpPr txBox="1">
            <a:spLocks/>
          </p:cNvSpPr>
          <p:nvPr/>
        </p:nvSpPr>
        <p:spPr>
          <a:xfrm>
            <a:off x="499368" y="2219376"/>
            <a:ext cx="1080000" cy="1080000"/>
          </a:xfrm>
          <a:prstGeom prst="rect">
            <a:avLst/>
          </a:prstGeom>
          <a:solidFill>
            <a:srgbClr val="00B0F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I</a:t>
            </a:r>
            <a:endParaRPr lang="en-GB" sz="4000" b="1" dirty="0"/>
          </a:p>
        </p:txBody>
      </p:sp>
      <p:sp>
        <p:nvSpPr>
          <p:cNvPr id="9" name="Content Placeholder 2"/>
          <p:cNvSpPr txBox="1">
            <a:spLocks/>
          </p:cNvSpPr>
          <p:nvPr/>
        </p:nvSpPr>
        <p:spPr>
          <a:xfrm>
            <a:off x="499368" y="3605136"/>
            <a:ext cx="1080000" cy="1080000"/>
          </a:xfrm>
          <a:prstGeom prst="rect">
            <a:avLst/>
          </a:prstGeom>
          <a:solidFill>
            <a:srgbClr val="92D05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C</a:t>
            </a:r>
            <a:endParaRPr lang="en-GB" sz="4000" b="1" dirty="0"/>
          </a:p>
        </p:txBody>
      </p:sp>
      <p:sp>
        <p:nvSpPr>
          <p:cNvPr id="10" name="Content Placeholder 2"/>
          <p:cNvSpPr txBox="1">
            <a:spLocks/>
          </p:cNvSpPr>
          <p:nvPr/>
        </p:nvSpPr>
        <p:spPr>
          <a:xfrm>
            <a:off x="499368" y="5019087"/>
            <a:ext cx="1080000" cy="1080000"/>
          </a:xfrm>
          <a:prstGeom prst="rect">
            <a:avLst/>
          </a:prstGeom>
          <a:solidFill>
            <a:srgbClr val="FFC00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G</a:t>
            </a:r>
            <a:endParaRPr lang="en-GB" sz="4000" b="1" dirty="0"/>
          </a:p>
        </p:txBody>
      </p:sp>
      <p:cxnSp>
        <p:nvCxnSpPr>
          <p:cNvPr id="12" name="Straight Arrow Connector 11"/>
          <p:cNvCxnSpPr/>
          <p:nvPr/>
        </p:nvCxnSpPr>
        <p:spPr>
          <a:xfrm>
            <a:off x="1579368" y="2865330"/>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579368" y="4257001"/>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78679" y="5644826"/>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14</a:t>
            </a:fld>
            <a:r>
              <a:rPr lang="en-GB" dirty="0" smtClean="0"/>
              <a:t>/17</a:t>
            </a:r>
            <a:endParaRPr lang="en-GB" dirty="0"/>
          </a:p>
        </p:txBody>
      </p:sp>
    </p:spTree>
    <p:extLst>
      <p:ext uri="{BB962C8B-B14F-4D97-AF65-F5344CB8AC3E}">
        <p14:creationId xmlns:p14="http://schemas.microsoft.com/office/powerpoint/2010/main" val="3652134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304000" y="0"/>
            <a:ext cx="6840000" cy="1143000"/>
          </a:xfrm>
          <a:solidFill>
            <a:srgbClr val="92D050"/>
          </a:solidFill>
        </p:spPr>
        <p:txBody>
          <a:bodyPr>
            <a:normAutofit fontScale="90000"/>
          </a:bodyPr>
          <a:lstStyle/>
          <a:p>
            <a:r>
              <a:rPr lang="en-GB" sz="4000" dirty="0" smtClean="0"/>
              <a:t>On pages 2 &amp; 3 of the Worksheet…</a:t>
            </a:r>
            <a:endParaRPr lang="en-GB" sz="4000" dirty="0"/>
          </a:p>
        </p:txBody>
      </p:sp>
      <p:sp>
        <p:nvSpPr>
          <p:cNvPr id="6" name="Parallelogram 5"/>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2 mins</a:t>
            </a:r>
            <a:endParaRPr lang="en-GB" sz="2800" b="1" dirty="0">
              <a:solidFill>
                <a:sysClr val="windowText" lastClr="000000"/>
              </a:solidFill>
              <a:latin typeface="Century Gothic" panose="020B0502020202020204" pitchFamily="34" charset="0"/>
            </a:endParaRPr>
          </a:p>
        </p:txBody>
      </p:sp>
      <p:sp>
        <p:nvSpPr>
          <p:cNvPr id="8" name="TextBox 7"/>
          <p:cNvSpPr txBox="1"/>
          <p:nvPr/>
        </p:nvSpPr>
        <p:spPr>
          <a:xfrm>
            <a:off x="179513" y="1340768"/>
            <a:ext cx="8424936" cy="830997"/>
          </a:xfrm>
          <a:prstGeom prst="rect">
            <a:avLst/>
          </a:prstGeom>
          <a:noFill/>
        </p:spPr>
        <p:txBody>
          <a:bodyPr wrap="square" rtlCol="0">
            <a:spAutoFit/>
          </a:bodyPr>
          <a:lstStyle/>
          <a:p>
            <a:r>
              <a:rPr lang="en-GB" sz="2400" i="1" dirty="0" smtClean="0">
                <a:latin typeface="Century Gothic" panose="020B0502020202020204" pitchFamily="34" charset="0"/>
              </a:rPr>
              <a:t>From the possible responses, identify the </a:t>
            </a:r>
            <a:r>
              <a:rPr lang="en-GB" sz="2400" b="1" i="1" dirty="0" smtClean="0">
                <a:latin typeface="Century Gothic" panose="020B0502020202020204" pitchFamily="34" charset="0"/>
              </a:rPr>
              <a:t>Top 3</a:t>
            </a:r>
            <a:r>
              <a:rPr lang="en-GB" sz="2400" i="1" dirty="0" smtClean="0">
                <a:latin typeface="Century Gothic" panose="020B0502020202020204" pitchFamily="34" charset="0"/>
              </a:rPr>
              <a:t> </a:t>
            </a:r>
            <a:r>
              <a:rPr lang="en-GB" sz="2400" i="1" dirty="0">
                <a:latin typeface="Century Gothic" panose="020B0502020202020204" pitchFamily="34" charset="0"/>
              </a:rPr>
              <a:t>actions to prepare for or respond to </a:t>
            </a:r>
            <a:r>
              <a:rPr lang="en-GB" sz="2400" i="1" u="sng" dirty="0" smtClean="0">
                <a:latin typeface="Century Gothic" panose="020B0502020202020204" pitchFamily="34" charset="0"/>
              </a:rPr>
              <a:t>Challenge/Threat 2</a:t>
            </a:r>
            <a:r>
              <a:rPr lang="en-GB" sz="2400" i="1" dirty="0" smtClean="0">
                <a:latin typeface="Century Gothic" panose="020B0502020202020204" pitchFamily="34" charset="0"/>
              </a:rPr>
              <a:t>: </a:t>
            </a:r>
            <a:endParaRPr lang="en-GB" sz="2400" i="1" dirty="0">
              <a:latin typeface="Century Gothic" panose="020B0502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385407932"/>
              </p:ext>
            </p:extLst>
          </p:nvPr>
        </p:nvGraphicFramePr>
        <p:xfrm>
          <a:off x="467544" y="2378194"/>
          <a:ext cx="7920880" cy="1134438"/>
        </p:xfrm>
        <a:graphic>
          <a:graphicData uri="http://schemas.openxmlformats.org/drawingml/2006/table">
            <a:tbl>
              <a:tblPr firstRow="1" firstCol="1" bandRow="1">
                <a:tableStyleId>{5940675A-B579-460E-94D1-54222C63F5DA}</a:tableStyleId>
              </a:tblPr>
              <a:tblGrid>
                <a:gridCol w="3060340"/>
                <a:gridCol w="4860540"/>
              </a:tblGrid>
              <a:tr h="1134438">
                <a:tc>
                  <a:txBody>
                    <a:bodyPr/>
                    <a:lstStyle/>
                    <a:p>
                      <a:pPr algn="r">
                        <a:spcAft>
                          <a:spcPts val="0"/>
                        </a:spcAft>
                      </a:pPr>
                      <a:r>
                        <a:rPr lang="en-GB" sz="2800" b="1" dirty="0" smtClean="0">
                          <a:solidFill>
                            <a:schemeClr val="tx1"/>
                          </a:solidFill>
                          <a:effectLst/>
                          <a:latin typeface="Cambria" panose="02040503050406030204" pitchFamily="18" charset="0"/>
                        </a:rPr>
                        <a:t>Individuals</a:t>
                      </a:r>
                      <a:endParaRPr lang="en-GB" sz="2800" b="1" dirty="0">
                        <a:solidFill>
                          <a:schemeClr val="tx1"/>
                        </a:solidFill>
                        <a:effectLst/>
                        <a:latin typeface="Cambria" panose="02040503050406030204" pitchFamily="18" charset="0"/>
                      </a:endParaRPr>
                    </a:p>
                  </a:txBody>
                  <a:tcPr marL="63305" marR="63305" marT="66235" marB="66235">
                    <a:solidFill>
                      <a:srgbClr val="00B0F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1</a:t>
                      </a:r>
                      <a:endParaRPr lang="en-GB" sz="4000" dirty="0">
                        <a:effectLst/>
                        <a:latin typeface="Cambria" panose="02040503050406030204" pitchFamily="18" charset="0"/>
                        <a:ea typeface="Calibri"/>
                        <a:cs typeface="Times New Roman"/>
                      </a:endParaRPr>
                    </a:p>
                  </a:txBody>
                  <a:tcPr marL="63305" marR="63305" marT="66235" marB="66235"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12507991"/>
              </p:ext>
            </p:extLst>
          </p:nvPr>
        </p:nvGraphicFramePr>
        <p:xfrm>
          <a:off x="467544" y="3773124"/>
          <a:ext cx="7920880" cy="1134438"/>
        </p:xfrm>
        <a:graphic>
          <a:graphicData uri="http://schemas.openxmlformats.org/drawingml/2006/table">
            <a:tbl>
              <a:tblPr firstRow="1" firstCol="1" bandRow="1">
                <a:tableStyleId>{5940675A-B579-460E-94D1-54222C63F5DA}</a:tableStyleId>
              </a:tblPr>
              <a:tblGrid>
                <a:gridCol w="3060340"/>
                <a:gridCol w="4860540"/>
              </a:tblGrid>
              <a:tr h="1134438">
                <a:tc>
                  <a:txBody>
                    <a:bodyPr/>
                    <a:lstStyle/>
                    <a:p>
                      <a:pPr algn="r">
                        <a:spcAft>
                          <a:spcPts val="0"/>
                        </a:spcAft>
                      </a:pPr>
                      <a:r>
                        <a:rPr lang="en-GB" sz="2800" b="1" dirty="0" smtClean="0">
                          <a:solidFill>
                            <a:schemeClr val="tx1"/>
                          </a:solidFill>
                          <a:effectLst/>
                          <a:latin typeface="Cambria" panose="02040503050406030204" pitchFamily="18" charset="0"/>
                        </a:rPr>
                        <a:t>Community</a:t>
                      </a:r>
                      <a:endParaRPr lang="en-GB" sz="2800" b="1" dirty="0">
                        <a:solidFill>
                          <a:schemeClr val="tx1"/>
                        </a:solidFill>
                        <a:effectLst/>
                        <a:latin typeface="Cambria" panose="02040503050406030204" pitchFamily="18" charset="0"/>
                      </a:endParaRPr>
                    </a:p>
                  </a:txBody>
                  <a:tcPr marL="63305" marR="63305" marT="66235" marB="66235">
                    <a:solidFill>
                      <a:srgbClr val="92D05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2</a:t>
                      </a:r>
                      <a:endParaRPr lang="en-GB" sz="4000" dirty="0">
                        <a:effectLst/>
                        <a:latin typeface="Cambria" panose="02040503050406030204" pitchFamily="18" charset="0"/>
                        <a:ea typeface="Calibri"/>
                        <a:cs typeface="Times New Roman"/>
                      </a:endParaRPr>
                    </a:p>
                  </a:txBody>
                  <a:tcPr marL="63305" marR="63305" marT="66235" marB="66235" anchor="ct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398533517"/>
              </p:ext>
            </p:extLst>
          </p:nvPr>
        </p:nvGraphicFramePr>
        <p:xfrm>
          <a:off x="450708" y="5155636"/>
          <a:ext cx="7937716" cy="1134438"/>
        </p:xfrm>
        <a:graphic>
          <a:graphicData uri="http://schemas.openxmlformats.org/drawingml/2006/table">
            <a:tbl>
              <a:tblPr firstRow="1" firstCol="1" bandRow="1">
                <a:tableStyleId>{5940675A-B579-460E-94D1-54222C63F5DA}</a:tableStyleId>
              </a:tblPr>
              <a:tblGrid>
                <a:gridCol w="3066845"/>
                <a:gridCol w="4870871"/>
              </a:tblGrid>
              <a:tr h="1134438">
                <a:tc>
                  <a:txBody>
                    <a:bodyPr/>
                    <a:lstStyle/>
                    <a:p>
                      <a:pPr algn="r">
                        <a:spcAft>
                          <a:spcPts val="0"/>
                        </a:spcAft>
                      </a:pPr>
                      <a:r>
                        <a:rPr lang="en-GB" sz="2800" b="1" dirty="0" smtClean="0">
                          <a:solidFill>
                            <a:schemeClr val="tx1"/>
                          </a:solidFill>
                          <a:effectLst/>
                          <a:latin typeface="Cambria" panose="02040503050406030204" pitchFamily="18" charset="0"/>
                        </a:rPr>
                        <a:t>Government</a:t>
                      </a:r>
                      <a:endParaRPr lang="en-GB" sz="2800" b="1" dirty="0">
                        <a:solidFill>
                          <a:schemeClr val="tx1"/>
                        </a:solidFill>
                        <a:effectLst/>
                        <a:latin typeface="Cambria" panose="02040503050406030204" pitchFamily="18" charset="0"/>
                      </a:endParaRPr>
                    </a:p>
                  </a:txBody>
                  <a:tcPr marL="63305" marR="63305" marT="66235" marB="66235">
                    <a:solidFill>
                      <a:srgbClr val="FFC000"/>
                    </a:solidFill>
                  </a:tcPr>
                </a:tc>
                <a:tc>
                  <a:txBody>
                    <a:bodyPr/>
                    <a:lstStyle/>
                    <a:p>
                      <a:pPr algn="ctr">
                        <a:spcAft>
                          <a:spcPts val="0"/>
                        </a:spcAft>
                      </a:pPr>
                      <a:r>
                        <a:rPr lang="en-GB" sz="2800" dirty="0" smtClean="0">
                          <a:effectLst/>
                          <a:latin typeface="Cambria" panose="02040503050406030204" pitchFamily="18" charset="0"/>
                          <a:ea typeface="Calibri"/>
                          <a:cs typeface="Times New Roman"/>
                        </a:rPr>
                        <a:t>3</a:t>
                      </a:r>
                      <a:endParaRPr lang="en-GB" sz="4000" dirty="0">
                        <a:effectLst/>
                        <a:latin typeface="Cambria" panose="02040503050406030204" pitchFamily="18" charset="0"/>
                        <a:ea typeface="Calibri"/>
                        <a:cs typeface="Times New Roman"/>
                      </a:endParaRPr>
                    </a:p>
                  </a:txBody>
                  <a:tcPr marL="63305" marR="63305" marT="66235" marB="66235" anchor="ctr"/>
                </a:tc>
              </a:tr>
            </a:tbl>
          </a:graphicData>
        </a:graphic>
      </p:graphicFrame>
      <p:sp>
        <p:nvSpPr>
          <p:cNvPr id="12"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15</a:t>
            </a:fld>
            <a:r>
              <a:rPr lang="en-GB" dirty="0" smtClean="0"/>
              <a:t>/17</a:t>
            </a:r>
            <a:endParaRPr lang="en-GB" dirty="0"/>
          </a:p>
        </p:txBody>
      </p:sp>
    </p:spTree>
    <p:extLst>
      <p:ext uri="{BB962C8B-B14F-4D97-AF65-F5344CB8AC3E}">
        <p14:creationId xmlns:p14="http://schemas.microsoft.com/office/powerpoint/2010/main" val="4041869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0"/>
            <a:ext cx="6804248" cy="1143000"/>
          </a:xfrm>
          <a:solidFill>
            <a:srgbClr val="92D050"/>
          </a:solidFill>
        </p:spPr>
        <p:txBody>
          <a:bodyPr>
            <a:normAutofit/>
          </a:bodyPr>
          <a:lstStyle/>
          <a:p>
            <a:r>
              <a:rPr lang="en-GB" sz="4000" dirty="0" smtClean="0"/>
              <a:t>In your groups…</a:t>
            </a:r>
            <a:endParaRPr lang="en-GB" sz="4000" dirty="0"/>
          </a:p>
        </p:txBody>
      </p:sp>
      <p:sp>
        <p:nvSpPr>
          <p:cNvPr id="4" name="Parallelogram 3"/>
          <p:cNvSpPr/>
          <p:nvPr/>
        </p:nvSpPr>
        <p:spPr>
          <a:xfrm>
            <a:off x="107504" y="118200"/>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5 mins</a:t>
            </a:r>
            <a:endParaRPr lang="en-GB" sz="2800" b="1" dirty="0">
              <a:solidFill>
                <a:sysClr val="windowText" lastClr="000000"/>
              </a:solidFill>
              <a:latin typeface="Century Gothic" panose="020B0502020202020204" pitchFamily="34" charset="0"/>
            </a:endParaRPr>
          </a:p>
        </p:txBody>
      </p:sp>
      <p:sp>
        <p:nvSpPr>
          <p:cNvPr id="7" name="Content Placeholder 2"/>
          <p:cNvSpPr>
            <a:spLocks noGrp="1"/>
          </p:cNvSpPr>
          <p:nvPr>
            <p:ph idx="1"/>
          </p:nvPr>
        </p:nvSpPr>
        <p:spPr>
          <a:xfrm>
            <a:off x="467544" y="2160455"/>
            <a:ext cx="6480720" cy="4146726"/>
          </a:xfrm>
          <a:solidFill>
            <a:srgbClr val="FFFFCC"/>
          </a:solidFill>
          <a:effectLst>
            <a:outerShdw blurRad="50800" dist="38100" dir="2700000" algn="tl" rotWithShape="0">
              <a:prstClr val="black">
                <a:alpha val="40000"/>
              </a:prstClr>
            </a:outerShdw>
          </a:effectLst>
        </p:spPr>
        <p:txBody>
          <a:bodyPr anchor="ctr">
            <a:normAutofit/>
          </a:bodyPr>
          <a:lstStyle/>
          <a:p>
            <a:pPr marL="0" indent="0" algn="ctr">
              <a:buNone/>
            </a:pPr>
            <a:r>
              <a:rPr lang="en-GB" sz="4800" b="1" i="1" dirty="0" smtClean="0"/>
              <a:t>Share</a:t>
            </a:r>
            <a:r>
              <a:rPr lang="en-GB" sz="4800" i="1" dirty="0" smtClean="0"/>
              <a:t> </a:t>
            </a:r>
          </a:p>
          <a:p>
            <a:pPr marL="0" indent="0" algn="ctr">
              <a:buNone/>
            </a:pPr>
            <a:r>
              <a:rPr lang="en-GB" sz="3600" i="1" dirty="0" smtClean="0"/>
              <a:t>your </a:t>
            </a:r>
            <a:r>
              <a:rPr lang="en-GB" sz="4400" b="1" i="1" dirty="0" smtClean="0">
                <a:solidFill>
                  <a:srgbClr val="C00000"/>
                </a:solidFill>
              </a:rPr>
              <a:t>top actions</a:t>
            </a:r>
            <a:r>
              <a:rPr lang="en-GB" sz="4400" i="1" dirty="0" smtClean="0">
                <a:solidFill>
                  <a:srgbClr val="C00000"/>
                </a:solidFill>
              </a:rPr>
              <a:t> </a:t>
            </a:r>
            <a:r>
              <a:rPr lang="en-GB" sz="4000" i="1" dirty="0" smtClean="0">
                <a:solidFill>
                  <a:srgbClr val="C00000"/>
                </a:solidFill>
              </a:rPr>
              <a:t>and the </a:t>
            </a:r>
            <a:r>
              <a:rPr lang="en-GB" sz="4400" b="1" i="1" dirty="0" smtClean="0">
                <a:solidFill>
                  <a:srgbClr val="C00000"/>
                </a:solidFill>
              </a:rPr>
              <a:t>reasons</a:t>
            </a:r>
            <a:r>
              <a:rPr lang="en-GB" sz="4400" i="1" dirty="0" smtClean="0">
                <a:solidFill>
                  <a:srgbClr val="C00000"/>
                </a:solidFill>
              </a:rPr>
              <a:t> </a:t>
            </a:r>
            <a:r>
              <a:rPr lang="en-GB" sz="3600" i="1" dirty="0" smtClean="0"/>
              <a:t>behind your choices.</a:t>
            </a:r>
            <a:endParaRPr lang="en-GB" sz="3600" i="1" dirty="0"/>
          </a:p>
        </p:txBody>
      </p:sp>
      <p:sp>
        <p:nvSpPr>
          <p:cNvPr id="8" name="TextBox 7"/>
          <p:cNvSpPr txBox="1"/>
          <p:nvPr/>
        </p:nvSpPr>
        <p:spPr>
          <a:xfrm>
            <a:off x="467545" y="1268760"/>
            <a:ext cx="8145168" cy="830997"/>
          </a:xfrm>
          <a:prstGeom prst="rect">
            <a:avLst/>
          </a:prstGeom>
          <a:noFill/>
        </p:spPr>
        <p:txBody>
          <a:bodyPr wrap="square" rtlCol="0">
            <a:spAutoFit/>
          </a:bodyPr>
          <a:lstStyle/>
          <a:p>
            <a:r>
              <a:rPr lang="en-GB" sz="2400" i="1" dirty="0" smtClean="0">
                <a:latin typeface="Century Gothic" panose="020B0502020202020204" pitchFamily="34" charset="0"/>
              </a:rPr>
              <a:t>With your responses on the Worksheet for both challenges/threats,</a:t>
            </a:r>
            <a:endParaRPr lang="en-GB" sz="2400" i="1" dirty="0">
              <a:latin typeface="Century Gothic" panose="020B0502020202020204" pitchFamily="34" charset="0"/>
            </a:endParaRPr>
          </a:p>
        </p:txBody>
      </p:sp>
      <p:sp>
        <p:nvSpPr>
          <p:cNvPr id="6" name="Content Placeholder 2"/>
          <p:cNvSpPr txBox="1">
            <a:spLocks/>
          </p:cNvSpPr>
          <p:nvPr/>
        </p:nvSpPr>
        <p:spPr>
          <a:xfrm>
            <a:off x="7532712" y="2427470"/>
            <a:ext cx="1080000" cy="1080000"/>
          </a:xfrm>
          <a:prstGeom prst="rect">
            <a:avLst/>
          </a:prstGeom>
          <a:solidFill>
            <a:srgbClr val="00B0F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I</a:t>
            </a:r>
            <a:endParaRPr lang="en-GB" sz="4000" b="1" dirty="0"/>
          </a:p>
        </p:txBody>
      </p:sp>
      <p:sp>
        <p:nvSpPr>
          <p:cNvPr id="9" name="Content Placeholder 2"/>
          <p:cNvSpPr txBox="1">
            <a:spLocks/>
          </p:cNvSpPr>
          <p:nvPr/>
        </p:nvSpPr>
        <p:spPr>
          <a:xfrm>
            <a:off x="7532712" y="3813230"/>
            <a:ext cx="1080000" cy="1080000"/>
          </a:xfrm>
          <a:prstGeom prst="rect">
            <a:avLst/>
          </a:prstGeom>
          <a:solidFill>
            <a:srgbClr val="92D05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C</a:t>
            </a:r>
            <a:endParaRPr lang="en-GB" sz="4000" b="1" dirty="0"/>
          </a:p>
        </p:txBody>
      </p:sp>
      <p:sp>
        <p:nvSpPr>
          <p:cNvPr id="10" name="Content Placeholder 2"/>
          <p:cNvSpPr txBox="1">
            <a:spLocks/>
          </p:cNvSpPr>
          <p:nvPr/>
        </p:nvSpPr>
        <p:spPr>
          <a:xfrm>
            <a:off x="7532712" y="5227181"/>
            <a:ext cx="1080000" cy="1080000"/>
          </a:xfrm>
          <a:prstGeom prst="rect">
            <a:avLst/>
          </a:prstGeom>
          <a:solidFill>
            <a:srgbClr val="FFC000"/>
          </a:solid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Century Gothic" panose="020B050202020202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GB" sz="4000" b="1" dirty="0" smtClean="0"/>
              <a:t>G</a:t>
            </a:r>
            <a:endParaRPr lang="en-GB" sz="4000" b="1" dirty="0"/>
          </a:p>
        </p:txBody>
      </p:sp>
      <p:cxnSp>
        <p:nvCxnSpPr>
          <p:cNvPr id="11" name="Straight Arrow Connector 10"/>
          <p:cNvCxnSpPr/>
          <p:nvPr/>
        </p:nvCxnSpPr>
        <p:spPr>
          <a:xfrm>
            <a:off x="6948264" y="2967470"/>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948264" y="4359141"/>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947575" y="5746966"/>
            <a:ext cx="584448"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16</a:t>
            </a:fld>
            <a:r>
              <a:rPr lang="en-GB" dirty="0" smtClean="0"/>
              <a:t>/17</a:t>
            </a:r>
            <a:endParaRPr lang="en-GB" dirty="0"/>
          </a:p>
        </p:txBody>
      </p:sp>
    </p:spTree>
    <p:extLst>
      <p:ext uri="{BB962C8B-B14F-4D97-AF65-F5344CB8AC3E}">
        <p14:creationId xmlns:p14="http://schemas.microsoft.com/office/powerpoint/2010/main" val="636267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222108742"/>
              </p:ext>
            </p:extLst>
          </p:nvPr>
        </p:nvGraphicFramePr>
        <p:xfrm>
          <a:off x="683568" y="1772816"/>
          <a:ext cx="2808312" cy="4392488"/>
        </p:xfrm>
        <a:graphic>
          <a:graphicData uri="http://schemas.openxmlformats.org/drawingml/2006/table">
            <a:tbl>
              <a:tblPr firstRow="1" firstCol="1" bandRow="1"/>
              <a:tblGrid>
                <a:gridCol w="2808312"/>
              </a:tblGrid>
              <a:tr h="760791">
                <a:tc>
                  <a:txBody>
                    <a:bodyPr/>
                    <a:lstStyle/>
                    <a:p>
                      <a:pPr algn="ctr">
                        <a:spcAft>
                          <a:spcPts val="0"/>
                        </a:spcAft>
                      </a:pPr>
                      <a:r>
                        <a:rPr lang="en-GB" sz="3200" i="1" dirty="0">
                          <a:solidFill>
                            <a:srgbClr val="FFFFFF"/>
                          </a:solidFill>
                          <a:effectLst/>
                          <a:latin typeface="Century Gothic"/>
                          <a:ea typeface="Calibri"/>
                          <a:cs typeface="Times New Roman"/>
                        </a:rPr>
                        <a:t>I will…</a:t>
                      </a:r>
                      <a:endParaRPr lang="en-GB" sz="1600" dirty="0">
                        <a:effectLst/>
                        <a:latin typeface="Times New Roman"/>
                        <a:ea typeface="Calibri"/>
                        <a:cs typeface="Times New Roman"/>
                      </a:endParaRPr>
                    </a:p>
                  </a:txBody>
                  <a:tcPr marL="68580" marR="180340" marT="71755" marB="71755" anchor="ctr">
                    <a:lnL w="76200" cap="flat" cmpd="sng" algn="ctr">
                      <a:solidFill>
                        <a:srgbClr val="0070C0"/>
                      </a:solidFill>
                      <a:prstDash val="solid"/>
                      <a:round/>
                      <a:headEnd type="none" w="med" len="med"/>
                      <a:tailEnd type="none" w="med" len="med"/>
                    </a:lnL>
                    <a:lnR w="76200" cap="flat" cmpd="sng" algn="ctr">
                      <a:solidFill>
                        <a:srgbClr val="0070C0"/>
                      </a:solidFill>
                      <a:prstDash val="solid"/>
                      <a:round/>
                      <a:headEnd type="none" w="med" len="med"/>
                      <a:tailEnd type="none" w="med" len="med"/>
                    </a:lnR>
                    <a:lnT w="76200" cap="flat" cmpd="sng" algn="ctr">
                      <a:solidFill>
                        <a:srgbClr val="0070C0"/>
                      </a:solidFill>
                      <a:prstDash val="solid"/>
                      <a:round/>
                      <a:headEnd type="none" w="med" len="med"/>
                      <a:tailEnd type="none" w="med" len="med"/>
                    </a:lnT>
                    <a:lnB w="76200" cap="flat" cmpd="sng" algn="ctr">
                      <a:solidFill>
                        <a:srgbClr val="0070C0"/>
                      </a:solidFill>
                      <a:prstDash val="solid"/>
                      <a:round/>
                      <a:headEnd type="none" w="med" len="med"/>
                      <a:tailEnd type="none" w="med" len="med"/>
                    </a:lnB>
                    <a:solidFill>
                      <a:srgbClr val="0070C0"/>
                    </a:solidFill>
                  </a:tcPr>
                </a:tc>
              </a:tr>
              <a:tr h="3631697">
                <a:tc>
                  <a:txBody>
                    <a:bodyPr/>
                    <a:lstStyle/>
                    <a:p>
                      <a:pPr algn="ctr">
                        <a:spcAft>
                          <a:spcPts val="0"/>
                        </a:spcAft>
                      </a:pPr>
                      <a:r>
                        <a:rPr lang="en-GB" sz="2800" dirty="0">
                          <a:effectLst/>
                          <a:latin typeface="Century Gothic"/>
                          <a:ea typeface="Calibri"/>
                          <a:cs typeface="Times New Roman"/>
                        </a:rPr>
                        <a:t> </a:t>
                      </a:r>
                      <a:endParaRPr lang="en-GB" sz="1600" dirty="0">
                        <a:effectLst/>
                        <a:latin typeface="Times New Roman"/>
                        <a:ea typeface="Calibri"/>
                        <a:cs typeface="Times New Roman"/>
                      </a:endParaRPr>
                    </a:p>
                  </a:txBody>
                  <a:tcPr marL="68580" marR="180340" marT="71755" marB="71755" anchor="ctr">
                    <a:lnL w="76200" cap="flat" cmpd="sng" algn="ctr">
                      <a:solidFill>
                        <a:srgbClr val="0070C0"/>
                      </a:solidFill>
                      <a:prstDash val="solid"/>
                      <a:round/>
                      <a:headEnd type="none" w="med" len="med"/>
                      <a:tailEnd type="none" w="med" len="med"/>
                    </a:lnL>
                    <a:lnR w="76200" cap="flat" cmpd="sng" algn="ctr">
                      <a:solidFill>
                        <a:srgbClr val="0070C0"/>
                      </a:solidFill>
                      <a:prstDash val="solid"/>
                      <a:round/>
                      <a:headEnd type="none" w="med" len="med"/>
                      <a:tailEnd type="none" w="med" len="med"/>
                    </a:lnR>
                    <a:lnT w="76200" cap="flat" cmpd="sng" algn="ctr">
                      <a:solidFill>
                        <a:srgbClr val="0070C0"/>
                      </a:solidFill>
                      <a:prstDash val="solid"/>
                      <a:round/>
                      <a:headEnd type="none" w="med" len="med"/>
                      <a:tailEnd type="none" w="med" len="med"/>
                    </a:lnT>
                    <a:lnB w="76200" cap="flat" cmpd="sng" algn="ctr">
                      <a:solidFill>
                        <a:srgbClr val="0070C0"/>
                      </a:solidFill>
                      <a:prstDash val="solid"/>
                      <a:round/>
                      <a:headEnd type="none" w="med" len="med"/>
                      <a:tailEnd type="none" w="med" len="med"/>
                    </a:lnB>
                  </a:tcPr>
                </a:tc>
              </a:tr>
            </a:tbl>
          </a:graphicData>
        </a:graphic>
      </p:graphicFrame>
      <p:sp>
        <p:nvSpPr>
          <p:cNvPr id="9" name="Line Callout 1 8"/>
          <p:cNvSpPr/>
          <p:nvPr/>
        </p:nvSpPr>
        <p:spPr>
          <a:xfrm>
            <a:off x="4932040" y="1988840"/>
            <a:ext cx="3672408" cy="2952328"/>
          </a:xfrm>
          <a:prstGeom prst="borderCallout1">
            <a:avLst>
              <a:gd name="adj1" fmla="val 2187"/>
              <a:gd name="adj2" fmla="val -43"/>
              <a:gd name="adj3" fmla="val 73638"/>
              <a:gd name="adj4" fmla="val -8162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latin typeface="Century Gothic" panose="020B0502020202020204" pitchFamily="34" charset="0"/>
              </a:rPr>
              <a:t>Write down </a:t>
            </a:r>
            <a:r>
              <a:rPr lang="en-GB" sz="3200" b="1" u="sng" dirty="0" smtClean="0">
                <a:solidFill>
                  <a:schemeClr val="tx1"/>
                </a:solidFill>
                <a:latin typeface="Century Gothic" panose="020B0502020202020204" pitchFamily="34" charset="0"/>
              </a:rPr>
              <a:t>one thing </a:t>
            </a:r>
            <a:r>
              <a:rPr lang="en-GB" sz="3200" dirty="0" smtClean="0">
                <a:solidFill>
                  <a:schemeClr val="tx1"/>
                </a:solidFill>
                <a:latin typeface="Century Gothic" panose="020B0502020202020204" pitchFamily="34" charset="0"/>
              </a:rPr>
              <a:t>I will do to keep Singapore strong, secure, and cohesive.</a:t>
            </a:r>
            <a:endParaRPr lang="en-GB" sz="3200" dirty="0">
              <a:solidFill>
                <a:schemeClr val="tx1"/>
              </a:solidFill>
              <a:latin typeface="Century Gothic" panose="020B0502020202020204" pitchFamily="34" charset="0"/>
            </a:endParaRPr>
          </a:p>
        </p:txBody>
      </p:sp>
      <p:sp>
        <p:nvSpPr>
          <p:cNvPr id="14" name="Title 1"/>
          <p:cNvSpPr>
            <a:spLocks noGrp="1"/>
          </p:cNvSpPr>
          <p:nvPr>
            <p:ph type="title"/>
          </p:nvPr>
        </p:nvSpPr>
        <p:spPr>
          <a:xfrm>
            <a:off x="2339752" y="0"/>
            <a:ext cx="6804248" cy="1143000"/>
          </a:xfrm>
        </p:spPr>
        <p:txBody>
          <a:bodyPr>
            <a:normAutofit/>
          </a:bodyPr>
          <a:lstStyle/>
          <a:p>
            <a:r>
              <a:rPr lang="en-GB" sz="4000" dirty="0" smtClean="0"/>
              <a:t>My Responsibility</a:t>
            </a:r>
            <a:endParaRPr lang="en-GB" sz="4000" dirty="0"/>
          </a:p>
        </p:txBody>
      </p:sp>
      <p:sp>
        <p:nvSpPr>
          <p:cNvPr id="15" name="Parallelogram 14"/>
          <p:cNvSpPr/>
          <p:nvPr/>
        </p:nvSpPr>
        <p:spPr>
          <a:xfrm>
            <a:off x="107504" y="118200"/>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5 mins</a:t>
            </a:r>
            <a:endParaRPr lang="en-GB" sz="2800" b="1" dirty="0">
              <a:solidFill>
                <a:sysClr val="windowText" lastClr="000000"/>
              </a:solidFill>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17</a:t>
            </a:fld>
            <a:r>
              <a:rPr lang="en-GB" dirty="0" smtClean="0"/>
              <a:t>/17</a:t>
            </a:r>
            <a:endParaRPr lang="en-GB" dirty="0"/>
          </a:p>
        </p:txBody>
      </p:sp>
    </p:spTree>
    <p:extLst>
      <p:ext uri="{BB962C8B-B14F-4D97-AF65-F5344CB8AC3E}">
        <p14:creationId xmlns:p14="http://schemas.microsoft.com/office/powerpoint/2010/main" val="27377690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p:cNvSpPr>
            <a:spLocks noGrp="1"/>
          </p:cNvSpPr>
          <p:nvPr>
            <p:ph type="title"/>
          </p:nvPr>
        </p:nvSpPr>
        <p:spPr>
          <a:xfrm>
            <a:off x="0" y="0"/>
            <a:ext cx="9144000" cy="1143000"/>
          </a:xfrm>
          <a:solidFill>
            <a:srgbClr val="C00000"/>
          </a:solidFill>
        </p:spPr>
        <p:txBody>
          <a:bodyPr>
            <a:noAutofit/>
          </a:bodyPr>
          <a:lstStyle/>
          <a:p>
            <a:r>
              <a:rPr lang="en-GB" sz="4000" b="1" dirty="0" smtClean="0">
                <a:solidFill>
                  <a:schemeClr val="bg1"/>
                </a:solidFill>
                <a:latin typeface="Century Gothic" panose="020B0502020202020204" pitchFamily="34" charset="0"/>
              </a:rPr>
              <a:t>The Five Pillars of Total Defence</a:t>
            </a:r>
            <a:endParaRPr lang="en-GB" sz="4000" b="1" dirty="0">
              <a:solidFill>
                <a:schemeClr val="bg1"/>
              </a:solidFill>
              <a:latin typeface="Century Gothic" panose="020B0502020202020204" pitchFamily="34" charset="0"/>
            </a:endParaRPr>
          </a:p>
        </p:txBody>
      </p:sp>
      <p:grpSp>
        <p:nvGrpSpPr>
          <p:cNvPr id="24" name="Group 23"/>
          <p:cNvGrpSpPr/>
          <p:nvPr/>
        </p:nvGrpSpPr>
        <p:grpSpPr>
          <a:xfrm>
            <a:off x="-36512" y="1340768"/>
            <a:ext cx="9180512" cy="5164251"/>
            <a:chOff x="-36512" y="1340768"/>
            <a:chExt cx="9180512" cy="5164251"/>
          </a:xfrm>
        </p:grpSpPr>
        <p:sp>
          <p:nvSpPr>
            <p:cNvPr id="25" name="Rectangle 24"/>
            <p:cNvSpPr/>
            <p:nvPr/>
          </p:nvSpPr>
          <p:spPr>
            <a:xfrm>
              <a:off x="-36512" y="2996952"/>
              <a:ext cx="9180512" cy="165618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AU" dirty="0">
                <a:latin typeface="Century Gothic" pitchFamily="34" charset="0"/>
              </a:endParaRPr>
            </a:p>
          </p:txBody>
        </p:sp>
        <p:sp>
          <p:nvSpPr>
            <p:cNvPr id="26" name="Oval 25"/>
            <p:cNvSpPr/>
            <p:nvPr/>
          </p:nvSpPr>
          <p:spPr>
            <a:xfrm>
              <a:off x="251520"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7" name="Picture 2" descr="https://www.ite.edu.sg/college_west/TD12/images/menuimage.jpg"/>
            <p:cNvPicPr>
              <a:picLocks noChangeAspect="1" noChangeArrowheads="1"/>
            </p:cNvPicPr>
            <p:nvPr/>
          </p:nvPicPr>
          <p:blipFill>
            <a:blip r:embed="rId3" cstate="print"/>
            <a:srcRect l="1952" t="13286" r="78526" b="13641"/>
            <a:stretch>
              <a:fillRect/>
            </a:stretch>
          </p:blipFill>
          <p:spPr bwMode="auto">
            <a:xfrm>
              <a:off x="533006" y="3284984"/>
              <a:ext cx="1014658" cy="1116124"/>
            </a:xfrm>
            <a:prstGeom prst="rect">
              <a:avLst/>
            </a:prstGeom>
            <a:noFill/>
          </p:spPr>
        </p:pic>
        <p:sp>
          <p:nvSpPr>
            <p:cNvPr id="28" name="Oval 27"/>
            <p:cNvSpPr/>
            <p:nvPr/>
          </p:nvSpPr>
          <p:spPr>
            <a:xfrm>
              <a:off x="1979712"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p:cNvSpPr/>
            <p:nvPr/>
          </p:nvSpPr>
          <p:spPr>
            <a:xfrm>
              <a:off x="37079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p:cNvSpPr/>
            <p:nvPr/>
          </p:nvSpPr>
          <p:spPr>
            <a:xfrm>
              <a:off x="55081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p:cNvSpPr/>
            <p:nvPr/>
          </p:nvSpPr>
          <p:spPr>
            <a:xfrm>
              <a:off x="7308304" y="3068960"/>
              <a:ext cx="1584176"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2" name="Picture 2" descr="https://www.ite.edu.sg/college_west/TD12/images/menuimage.jpg"/>
            <p:cNvPicPr>
              <a:picLocks noChangeAspect="1" noChangeArrowheads="1"/>
            </p:cNvPicPr>
            <p:nvPr/>
          </p:nvPicPr>
          <p:blipFill>
            <a:blip r:embed="rId3" cstate="print"/>
            <a:srcRect l="23199" t="12512" r="60486" b="14415"/>
            <a:stretch>
              <a:fillRect/>
            </a:stretch>
          </p:blipFill>
          <p:spPr bwMode="auto">
            <a:xfrm>
              <a:off x="2339751" y="3244979"/>
              <a:ext cx="936105" cy="1120125"/>
            </a:xfrm>
            <a:prstGeom prst="rect">
              <a:avLst/>
            </a:prstGeom>
            <a:noFill/>
          </p:spPr>
        </p:pic>
        <p:pic>
          <p:nvPicPr>
            <p:cNvPr id="33" name="Picture 2" descr="https://www.ite.edu.sg/college_west/TD12/images/menuimage.jpg"/>
            <p:cNvPicPr>
              <a:picLocks noChangeAspect="1" noChangeArrowheads="1"/>
            </p:cNvPicPr>
            <p:nvPr/>
          </p:nvPicPr>
          <p:blipFill>
            <a:blip r:embed="rId3" cstate="print"/>
            <a:srcRect l="40542" t="11739" r="41888" b="15188"/>
            <a:stretch>
              <a:fillRect/>
            </a:stretch>
          </p:blipFill>
          <p:spPr bwMode="auto">
            <a:xfrm>
              <a:off x="3995936" y="3268981"/>
              <a:ext cx="936104" cy="1144127"/>
            </a:xfrm>
            <a:prstGeom prst="rect">
              <a:avLst/>
            </a:prstGeom>
            <a:noFill/>
          </p:spPr>
        </p:pic>
        <p:pic>
          <p:nvPicPr>
            <p:cNvPr id="34" name="Picture 2" descr="https://www.ite.edu.sg/college_west/TD12/images/menuimage.jpg"/>
            <p:cNvPicPr>
              <a:picLocks noChangeAspect="1" noChangeArrowheads="1"/>
            </p:cNvPicPr>
            <p:nvPr/>
          </p:nvPicPr>
          <p:blipFill>
            <a:blip r:embed="rId3" cstate="print"/>
            <a:srcRect l="59837" t="10966" r="26497" b="15962"/>
            <a:stretch>
              <a:fillRect/>
            </a:stretch>
          </p:blipFill>
          <p:spPr bwMode="auto">
            <a:xfrm>
              <a:off x="5904000" y="3240000"/>
              <a:ext cx="733092" cy="1152000"/>
            </a:xfrm>
            <a:prstGeom prst="rect">
              <a:avLst/>
            </a:prstGeom>
            <a:noFill/>
          </p:spPr>
        </p:pic>
        <p:pic>
          <p:nvPicPr>
            <p:cNvPr id="35" name="Picture 2" descr="https://www.ite.edu.sg/college_west/TD12/images/menuimage.jpg"/>
            <p:cNvPicPr>
              <a:picLocks noChangeAspect="1" noChangeArrowheads="1"/>
            </p:cNvPicPr>
            <p:nvPr/>
          </p:nvPicPr>
          <p:blipFill>
            <a:blip r:embed="rId4" cstate="print"/>
            <a:srcRect l="76790" t="10192" r="1346" b="10092"/>
            <a:stretch>
              <a:fillRect/>
            </a:stretch>
          </p:blipFill>
          <p:spPr bwMode="auto">
            <a:xfrm>
              <a:off x="7596336" y="3284984"/>
              <a:ext cx="1026000" cy="1099285"/>
            </a:xfrm>
            <a:prstGeom prst="rect">
              <a:avLst/>
            </a:prstGeom>
            <a:noFill/>
          </p:spPr>
        </p:pic>
        <p:cxnSp>
          <p:nvCxnSpPr>
            <p:cNvPr id="36" name="Straight Connector 35"/>
            <p:cNvCxnSpPr/>
            <p:nvPr/>
          </p:nvCxnSpPr>
          <p:spPr>
            <a:xfrm>
              <a:off x="1043608" y="2348880"/>
              <a:ext cx="0" cy="648072"/>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7504" y="1340768"/>
              <a:ext cx="1800200" cy="923330"/>
            </a:xfrm>
            <a:prstGeom prst="rect">
              <a:avLst/>
            </a:prstGeom>
            <a:noFill/>
            <a:ln w="38100">
              <a:solidFill>
                <a:srgbClr val="C00000"/>
              </a:solidFill>
              <a:prstDash val="sysDot"/>
            </a:ln>
          </p:spPr>
          <p:txBody>
            <a:bodyPr wrap="square" rtlCol="0">
              <a:spAutoFit/>
            </a:bodyPr>
            <a:lstStyle/>
            <a:p>
              <a:pPr algn="ctr"/>
              <a:r>
                <a:rPr lang="en-AU" dirty="0" smtClean="0">
                  <a:latin typeface="Century Gothic" pitchFamily="34" charset="0"/>
                </a:rPr>
                <a:t>Keeping Singapore </a:t>
              </a:r>
              <a:r>
                <a:rPr lang="en-AU" b="1" dirty="0" smtClean="0">
                  <a:latin typeface="Century Gothic" pitchFamily="34" charset="0"/>
                </a:rPr>
                <a:t>secure </a:t>
              </a:r>
            </a:p>
          </p:txBody>
        </p:sp>
        <p:sp>
          <p:nvSpPr>
            <p:cNvPr id="38" name="TextBox 37"/>
            <p:cNvSpPr txBox="1"/>
            <p:nvPr/>
          </p:nvSpPr>
          <p:spPr>
            <a:xfrm>
              <a:off x="972616" y="5581689"/>
              <a:ext cx="3599384" cy="923330"/>
            </a:xfrm>
            <a:prstGeom prst="rect">
              <a:avLst/>
            </a:prstGeom>
            <a:noFill/>
            <a:ln w="38100">
              <a:solidFill>
                <a:srgbClr val="C00000"/>
              </a:solidFill>
              <a:prstDash val="sysDot"/>
            </a:ln>
          </p:spPr>
          <p:txBody>
            <a:bodyPr wrap="square" rtlCol="0">
              <a:spAutoFit/>
            </a:bodyPr>
            <a:lstStyle/>
            <a:p>
              <a:pPr algn="ctr"/>
              <a:r>
                <a:rPr lang="en-AU" b="1" dirty="0" smtClean="0">
                  <a:latin typeface="Century Gothic" pitchFamily="34" charset="0"/>
                </a:rPr>
                <a:t>Taking care </a:t>
              </a:r>
              <a:r>
                <a:rPr lang="en-AU" dirty="0" smtClean="0">
                  <a:latin typeface="Century Gothic" pitchFamily="34" charset="0"/>
                </a:rPr>
                <a:t>of our family, friends &amp; people around us in </a:t>
              </a:r>
              <a:r>
                <a:rPr lang="en-AU" b="1" dirty="0" smtClean="0">
                  <a:latin typeface="Century Gothic" pitchFamily="34" charset="0"/>
                </a:rPr>
                <a:t>times of crisis</a:t>
              </a:r>
            </a:p>
          </p:txBody>
        </p:sp>
        <p:sp>
          <p:nvSpPr>
            <p:cNvPr id="39" name="Rectangle 38"/>
            <p:cNvSpPr/>
            <p:nvPr/>
          </p:nvSpPr>
          <p:spPr>
            <a:xfrm>
              <a:off x="2987824" y="1844824"/>
              <a:ext cx="2736304" cy="646331"/>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Having a </a:t>
              </a:r>
              <a:r>
                <a:rPr lang="en-AU" b="1" dirty="0" smtClean="0">
                  <a:latin typeface="Century Gothic" pitchFamily="34" charset="0"/>
                </a:rPr>
                <a:t>strong</a:t>
              </a:r>
              <a:r>
                <a:rPr lang="en-AU" dirty="0" smtClean="0">
                  <a:latin typeface="Century Gothic" pitchFamily="34" charset="0"/>
                </a:rPr>
                <a:t> and </a:t>
              </a:r>
            </a:p>
            <a:p>
              <a:pPr algn="ctr"/>
              <a:r>
                <a:rPr lang="en-AU" b="1" dirty="0" smtClean="0">
                  <a:latin typeface="Century Gothic" pitchFamily="34" charset="0"/>
                </a:rPr>
                <a:t>resilient economy</a:t>
              </a:r>
              <a:endParaRPr lang="en-AU" b="1" dirty="0">
                <a:latin typeface="Century Gothic" pitchFamily="34" charset="0"/>
              </a:endParaRPr>
            </a:p>
          </p:txBody>
        </p:sp>
        <p:sp>
          <p:nvSpPr>
            <p:cNvPr id="40" name="Rectangle 39"/>
            <p:cNvSpPr/>
            <p:nvPr/>
          </p:nvSpPr>
          <p:spPr>
            <a:xfrm>
              <a:off x="5148064" y="5005625"/>
              <a:ext cx="2664296" cy="923330"/>
            </a:xfrm>
            <a:prstGeom prst="rect">
              <a:avLst/>
            </a:prstGeom>
            <a:ln w="38100">
              <a:solidFill>
                <a:srgbClr val="C00000"/>
              </a:solidFill>
              <a:prstDash val="sysDot"/>
            </a:ln>
          </p:spPr>
          <p:txBody>
            <a:bodyPr wrap="square">
              <a:spAutoFit/>
            </a:bodyPr>
            <a:lstStyle/>
            <a:p>
              <a:pPr algn="ctr"/>
              <a:r>
                <a:rPr lang="en-AU" dirty="0" smtClean="0">
                  <a:latin typeface="Century Gothic" pitchFamily="34" charset="0"/>
                </a:rPr>
                <a:t>Living </a:t>
              </a:r>
              <a:r>
                <a:rPr lang="en-AU" b="1" dirty="0" smtClean="0">
                  <a:latin typeface="Century Gothic" pitchFamily="34" charset="0"/>
                </a:rPr>
                <a:t>harmoniously </a:t>
              </a:r>
              <a:r>
                <a:rPr lang="en-AU" dirty="0" smtClean="0">
                  <a:latin typeface="Century Gothic" pitchFamily="34" charset="0"/>
                </a:rPr>
                <a:t>and </a:t>
              </a:r>
              <a:r>
                <a:rPr lang="en-AU" b="1" dirty="0" smtClean="0">
                  <a:latin typeface="Century Gothic" pitchFamily="34" charset="0"/>
                </a:rPr>
                <a:t>looking out </a:t>
              </a:r>
              <a:r>
                <a:rPr lang="en-AU" dirty="0" smtClean="0">
                  <a:latin typeface="Century Gothic" pitchFamily="34" charset="0"/>
                </a:rPr>
                <a:t>for one another </a:t>
              </a:r>
              <a:endParaRPr lang="en-AU" dirty="0">
                <a:latin typeface="Century Gothic" pitchFamily="34" charset="0"/>
              </a:endParaRPr>
            </a:p>
          </p:txBody>
        </p:sp>
        <p:sp>
          <p:nvSpPr>
            <p:cNvPr id="41" name="Rectangle 40"/>
            <p:cNvSpPr/>
            <p:nvPr/>
          </p:nvSpPr>
          <p:spPr>
            <a:xfrm>
              <a:off x="7380312" y="1412776"/>
              <a:ext cx="1368152" cy="923330"/>
            </a:xfrm>
            <a:prstGeom prst="rect">
              <a:avLst/>
            </a:prstGeom>
            <a:noFill/>
            <a:ln w="38100">
              <a:solidFill>
                <a:srgbClr val="C00000"/>
              </a:solidFill>
              <a:prstDash val="sysDot"/>
            </a:ln>
          </p:spPr>
          <p:txBody>
            <a:bodyPr wrap="square">
              <a:spAutoFit/>
            </a:bodyPr>
            <a:lstStyle/>
            <a:p>
              <a:pPr algn="ctr"/>
              <a:r>
                <a:rPr lang="en-AU" dirty="0" smtClean="0">
                  <a:latin typeface="Century Gothic" pitchFamily="34" charset="0"/>
                </a:rPr>
                <a:t>Being a </a:t>
              </a:r>
            </a:p>
            <a:p>
              <a:pPr algn="ctr"/>
              <a:r>
                <a:rPr lang="en-AU" b="1" dirty="0" smtClean="0">
                  <a:latin typeface="Century Gothic" pitchFamily="34" charset="0"/>
                </a:rPr>
                <a:t>resilient</a:t>
              </a:r>
              <a:r>
                <a:rPr lang="en-AU" dirty="0" smtClean="0">
                  <a:latin typeface="Century Gothic" pitchFamily="34" charset="0"/>
                </a:rPr>
                <a:t> people</a:t>
              </a:r>
              <a:endParaRPr lang="en-AU" dirty="0">
                <a:latin typeface="Century Gothic" pitchFamily="34" charset="0"/>
              </a:endParaRPr>
            </a:p>
          </p:txBody>
        </p:sp>
        <p:cxnSp>
          <p:nvCxnSpPr>
            <p:cNvPr id="42" name="Straight Connector 41"/>
            <p:cNvCxnSpPr/>
            <p:nvPr/>
          </p:nvCxnSpPr>
          <p:spPr>
            <a:xfrm>
              <a:off x="2771800" y="4653136"/>
              <a:ext cx="0" cy="93610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27984" y="2564904"/>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372200" y="4581128"/>
              <a:ext cx="0" cy="432048"/>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8100392" y="2420888"/>
              <a:ext cx="0" cy="576064"/>
            </a:xfrm>
            <a:prstGeom prst="line">
              <a:avLst/>
            </a:prstGeom>
            <a:ln w="3810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15474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9658" y="0"/>
            <a:ext cx="6840000" cy="1143000"/>
          </a:xfrm>
        </p:spPr>
        <p:txBody>
          <a:bodyPr>
            <a:normAutofit/>
          </a:bodyPr>
          <a:lstStyle/>
          <a:p>
            <a:r>
              <a:rPr lang="en-GB" sz="4000" dirty="0" smtClean="0"/>
              <a:t>Write on your paper…</a:t>
            </a:r>
            <a:endParaRPr lang="en-GB" sz="4000" dirty="0"/>
          </a:p>
        </p:txBody>
      </p:sp>
      <p:sp>
        <p:nvSpPr>
          <p:cNvPr id="5" name="Parallelogram 4"/>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1 min</a:t>
            </a:r>
            <a:endParaRPr lang="en-GB" sz="2800" b="1" dirty="0">
              <a:solidFill>
                <a:sysClr val="windowText" lastClr="000000"/>
              </a:solidFill>
              <a:latin typeface="Century Gothic" panose="020B0502020202020204" pitchFamily="34" charset="0"/>
            </a:endParaRPr>
          </a:p>
        </p:txBody>
      </p:sp>
      <p:sp>
        <p:nvSpPr>
          <p:cNvPr id="8"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2</a:t>
            </a:fld>
            <a:r>
              <a:rPr lang="en-GB" dirty="0" smtClean="0"/>
              <a:t>/17</a:t>
            </a:r>
            <a:endParaRPr lang="en-GB" dirty="0"/>
          </a:p>
        </p:txBody>
      </p:sp>
      <p:sp>
        <p:nvSpPr>
          <p:cNvPr id="3" name="Content Placeholder 2"/>
          <p:cNvSpPr>
            <a:spLocks noGrp="1"/>
          </p:cNvSpPr>
          <p:nvPr>
            <p:ph idx="1"/>
          </p:nvPr>
        </p:nvSpPr>
        <p:spPr>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0" indent="0">
              <a:spcAft>
                <a:spcPts val="600"/>
              </a:spcAft>
              <a:buNone/>
            </a:pPr>
            <a:r>
              <a:rPr lang="en-GB" sz="4400" dirty="0" smtClean="0"/>
              <a:t>What is your </a:t>
            </a:r>
            <a:r>
              <a:rPr lang="en-GB" sz="4800" b="1" dirty="0" smtClean="0"/>
              <a:t>favourite thing</a:t>
            </a:r>
            <a:endParaRPr lang="en-GB" sz="4800" dirty="0"/>
          </a:p>
          <a:p>
            <a:pPr marL="0" indent="0" algn="r">
              <a:spcAft>
                <a:spcPts val="600"/>
              </a:spcAft>
              <a:buNone/>
            </a:pPr>
            <a:r>
              <a:rPr lang="en-GB" sz="4000" dirty="0" smtClean="0"/>
              <a:t>about </a:t>
            </a:r>
            <a:r>
              <a:rPr lang="en-GB" sz="4400" b="1" dirty="0" smtClean="0">
                <a:solidFill>
                  <a:srgbClr val="C00000"/>
                </a:solidFill>
              </a:rPr>
              <a:t>Singapore</a:t>
            </a:r>
            <a:r>
              <a:rPr lang="en-GB" sz="4000" dirty="0" smtClean="0"/>
              <a:t>? </a:t>
            </a:r>
            <a:endParaRPr lang="en-GB" sz="4000" dirty="0"/>
          </a:p>
        </p:txBody>
      </p:sp>
    </p:spTree>
    <p:extLst>
      <p:ext uri="{BB962C8B-B14F-4D97-AF65-F5344CB8AC3E}">
        <p14:creationId xmlns:p14="http://schemas.microsoft.com/office/powerpoint/2010/main" val="3732258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4000" y="0"/>
            <a:ext cx="6840000" cy="1143000"/>
          </a:xfrm>
        </p:spPr>
        <p:txBody>
          <a:bodyPr>
            <a:normAutofit/>
          </a:bodyPr>
          <a:lstStyle/>
          <a:p>
            <a:r>
              <a:rPr lang="en-GB" sz="4000" dirty="0" smtClean="0"/>
              <a:t>Write on your paper…</a:t>
            </a:r>
            <a:endParaRPr lang="en-GB" sz="4000" dirty="0"/>
          </a:p>
        </p:txBody>
      </p:sp>
      <p:sp>
        <p:nvSpPr>
          <p:cNvPr id="5" name="Parallelogram 4"/>
          <p:cNvSpPr/>
          <p:nvPr/>
        </p:nvSpPr>
        <p:spPr>
          <a:xfrm>
            <a:off x="107504" y="95898"/>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1 min</a:t>
            </a:r>
            <a:endParaRPr lang="en-GB" sz="2800" b="1" dirty="0">
              <a:solidFill>
                <a:sysClr val="windowText" lastClr="000000"/>
              </a:solidFill>
              <a:latin typeface="Century Gothic" panose="020B0502020202020204" pitchFamily="34" charset="0"/>
            </a:endParaRPr>
          </a:p>
        </p:txBody>
      </p:sp>
      <p:sp>
        <p:nvSpPr>
          <p:cNvPr id="3" name="Content Placeholder 2"/>
          <p:cNvSpPr>
            <a:spLocks noGrp="1"/>
          </p:cNvSpPr>
          <p:nvPr>
            <p:ph idx="1"/>
          </p:nvPr>
        </p:nvSpPr>
        <p:spPr>
          <a:solidFill>
            <a:srgbClr val="FFFFCC"/>
          </a:solidFill>
          <a:effectLst>
            <a:outerShdw blurRad="50800" dist="38100" dir="2700000" algn="tl" rotWithShape="0">
              <a:prstClr val="black">
                <a:alpha val="40000"/>
              </a:prstClr>
            </a:outerShdw>
          </a:effectLst>
        </p:spPr>
        <p:txBody>
          <a:bodyPr lIns="288000" rIns="288000" anchor="ctr">
            <a:normAutofit/>
          </a:bodyPr>
          <a:lstStyle/>
          <a:p>
            <a:pPr marL="0" indent="0">
              <a:spcAft>
                <a:spcPts val="600"/>
              </a:spcAft>
              <a:buNone/>
            </a:pPr>
            <a:r>
              <a:rPr lang="en-GB" sz="4400" dirty="0" smtClean="0"/>
              <a:t>What do you </a:t>
            </a:r>
            <a:r>
              <a:rPr lang="en-GB" sz="4800" b="1" dirty="0" smtClean="0"/>
              <a:t>look forward to</a:t>
            </a:r>
            <a:r>
              <a:rPr lang="en-GB" sz="4800" dirty="0" smtClean="0"/>
              <a:t> </a:t>
            </a:r>
            <a:r>
              <a:rPr lang="en-GB" sz="4400" dirty="0" smtClean="0"/>
              <a:t>the most in the </a:t>
            </a:r>
          </a:p>
          <a:p>
            <a:pPr marL="0" indent="0" algn="r">
              <a:spcAft>
                <a:spcPts val="600"/>
              </a:spcAft>
              <a:buNone/>
            </a:pPr>
            <a:r>
              <a:rPr lang="en-GB" sz="4400" b="1" dirty="0" smtClean="0">
                <a:solidFill>
                  <a:srgbClr val="C00000"/>
                </a:solidFill>
              </a:rPr>
              <a:t>future of Singapore</a:t>
            </a:r>
            <a:r>
              <a:rPr lang="en-GB" sz="4000" dirty="0" smtClean="0"/>
              <a:t>? </a:t>
            </a:r>
            <a:endParaRPr lang="en-GB" sz="4000" dirty="0"/>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3</a:t>
            </a:fld>
            <a:r>
              <a:rPr lang="en-GB" dirty="0" smtClean="0"/>
              <a:t>/17</a:t>
            </a:r>
            <a:endParaRPr lang="en-GB" dirty="0"/>
          </a:p>
        </p:txBody>
      </p:sp>
    </p:spTree>
    <p:extLst>
      <p:ext uri="{BB962C8B-B14F-4D97-AF65-F5344CB8AC3E}">
        <p14:creationId xmlns:p14="http://schemas.microsoft.com/office/powerpoint/2010/main" val="1015651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565941" y="548680"/>
            <a:ext cx="8003232" cy="2448272"/>
          </a:xfrm>
          <a:solidFill>
            <a:srgbClr val="C00000"/>
          </a:solidFill>
          <a:effectLst>
            <a:outerShdw blurRad="50800" dist="38100" dir="2700000" algn="tl" rotWithShape="0">
              <a:prstClr val="black">
                <a:alpha val="40000"/>
              </a:prstClr>
            </a:outerShdw>
          </a:effectLst>
        </p:spPr>
        <p:txBody>
          <a:bodyPr anchor="ctr">
            <a:normAutofit/>
          </a:bodyPr>
          <a:lstStyle/>
          <a:p>
            <a:pPr marL="0" indent="0" algn="ctr">
              <a:buNone/>
            </a:pPr>
            <a:r>
              <a:rPr lang="en-GB" sz="4000" dirty="0" smtClean="0">
                <a:solidFill>
                  <a:schemeClr val="bg1">
                    <a:lumMod val="95000"/>
                  </a:schemeClr>
                </a:solidFill>
              </a:rPr>
              <a:t>What are the </a:t>
            </a:r>
            <a:r>
              <a:rPr lang="en-GB" sz="4000" dirty="0" smtClean="0">
                <a:solidFill>
                  <a:schemeClr val="bg1">
                    <a:lumMod val="95000"/>
                  </a:schemeClr>
                </a:solidFill>
                <a:effectLst>
                  <a:outerShdw blurRad="38100" dist="38100" dir="2700000" algn="tl">
                    <a:srgbClr val="000000">
                      <a:alpha val="43137"/>
                    </a:srgbClr>
                  </a:outerShdw>
                </a:effectLst>
              </a:rPr>
              <a:t/>
            </a:r>
            <a:br>
              <a:rPr lang="en-GB" sz="4000" dirty="0" smtClean="0">
                <a:solidFill>
                  <a:schemeClr val="bg1">
                    <a:lumMod val="95000"/>
                  </a:schemeClr>
                </a:solidFill>
                <a:effectLst>
                  <a:outerShdw blurRad="38100" dist="38100" dir="2700000" algn="tl">
                    <a:srgbClr val="000000">
                      <a:alpha val="43137"/>
                    </a:srgbClr>
                  </a:outerShdw>
                </a:effectLst>
              </a:rPr>
            </a:br>
            <a:r>
              <a:rPr lang="en-GB" sz="4400" b="1" dirty="0" smtClean="0">
                <a:solidFill>
                  <a:schemeClr val="bg1"/>
                </a:solidFill>
                <a:effectLst>
                  <a:outerShdw blurRad="38100" dist="38100" dir="2700000" algn="tl">
                    <a:srgbClr val="000000">
                      <a:alpha val="43137"/>
                    </a:srgbClr>
                  </a:outerShdw>
                </a:effectLst>
              </a:rPr>
              <a:t>threats and challenges </a:t>
            </a:r>
            <a:r>
              <a:rPr lang="en-GB" sz="4000" dirty="0" smtClean="0">
                <a:solidFill>
                  <a:schemeClr val="bg1">
                    <a:lumMod val="95000"/>
                  </a:schemeClr>
                </a:solidFill>
              </a:rPr>
              <a:t>that </a:t>
            </a:r>
            <a:r>
              <a:rPr lang="en-GB" sz="4000" dirty="0" smtClean="0">
                <a:solidFill>
                  <a:schemeClr val="bg1">
                    <a:lumMod val="95000"/>
                  </a:schemeClr>
                </a:solidFill>
              </a:rPr>
              <a:t>Singapore faces today</a:t>
            </a:r>
            <a:r>
              <a:rPr lang="en-GB" sz="4000" dirty="0" smtClean="0">
                <a:solidFill>
                  <a:schemeClr val="bg1">
                    <a:lumMod val="95000"/>
                  </a:schemeClr>
                </a:solidFill>
              </a:rPr>
              <a:t>?</a:t>
            </a:r>
            <a:endParaRPr lang="en-GB" sz="4000" dirty="0">
              <a:solidFill>
                <a:schemeClr val="bg1">
                  <a:lumMod val="95000"/>
                </a:schemeClr>
              </a:solidFill>
            </a:endParaRPr>
          </a:p>
        </p:txBody>
      </p:sp>
      <p:sp>
        <p:nvSpPr>
          <p:cNvPr id="4"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4</a:t>
            </a:fld>
            <a:r>
              <a:rPr lang="en-GB" dirty="0" smtClean="0"/>
              <a:t>/17</a:t>
            </a:r>
            <a:endParaRPr lang="en-GB" dirty="0"/>
          </a:p>
        </p:txBody>
      </p:sp>
      <p:sp>
        <p:nvSpPr>
          <p:cNvPr id="5" name="TextBox 4"/>
          <p:cNvSpPr txBox="1"/>
          <p:nvPr/>
        </p:nvSpPr>
        <p:spPr>
          <a:xfrm>
            <a:off x="420649" y="3317654"/>
            <a:ext cx="2721196" cy="584775"/>
          </a:xfrm>
          <a:prstGeom prst="rect">
            <a:avLst/>
          </a:prstGeom>
          <a:noFill/>
        </p:spPr>
        <p:txBody>
          <a:bodyPr wrap="square" rtlCol="0">
            <a:spAutoFit/>
          </a:bodyPr>
          <a:lstStyle/>
          <a:p>
            <a:r>
              <a:rPr lang="en-GB" sz="3200" b="1" dirty="0" smtClean="0">
                <a:solidFill>
                  <a:srgbClr val="00B050"/>
                </a:solidFill>
                <a:latin typeface="Century Gothic" panose="020B0502020202020204" pitchFamily="34" charset="0"/>
              </a:rPr>
              <a:t>Security?</a:t>
            </a:r>
            <a:endParaRPr lang="en-GB" sz="3200" b="1" dirty="0">
              <a:solidFill>
                <a:srgbClr val="00B050"/>
              </a:solidFill>
              <a:latin typeface="Century Gothic" panose="020B0502020202020204" pitchFamily="34" charset="0"/>
            </a:endParaRPr>
          </a:p>
        </p:txBody>
      </p:sp>
      <p:sp>
        <p:nvSpPr>
          <p:cNvPr id="6" name="TextBox 5"/>
          <p:cNvSpPr txBox="1"/>
          <p:nvPr/>
        </p:nvSpPr>
        <p:spPr>
          <a:xfrm>
            <a:off x="7020272" y="5862723"/>
            <a:ext cx="2721196" cy="523220"/>
          </a:xfrm>
          <a:prstGeom prst="rect">
            <a:avLst/>
          </a:prstGeom>
          <a:noFill/>
        </p:spPr>
        <p:txBody>
          <a:bodyPr wrap="square" rtlCol="0">
            <a:spAutoFit/>
          </a:bodyPr>
          <a:lstStyle/>
          <a:p>
            <a:r>
              <a:rPr lang="en-GB" sz="2800" b="1" dirty="0" smtClean="0">
                <a:latin typeface="Century Gothic" panose="020B0502020202020204" pitchFamily="34" charset="0"/>
              </a:rPr>
              <a:t>Health?</a:t>
            </a:r>
            <a:endParaRPr lang="en-GB" sz="2800" b="1" dirty="0">
              <a:latin typeface="Century Gothic" panose="020B0502020202020204" pitchFamily="34" charset="0"/>
            </a:endParaRPr>
          </a:p>
        </p:txBody>
      </p:sp>
      <p:sp>
        <p:nvSpPr>
          <p:cNvPr id="8" name="TextBox 7"/>
          <p:cNvSpPr txBox="1"/>
          <p:nvPr/>
        </p:nvSpPr>
        <p:spPr>
          <a:xfrm>
            <a:off x="395178" y="5201076"/>
            <a:ext cx="2721196" cy="523220"/>
          </a:xfrm>
          <a:prstGeom prst="rect">
            <a:avLst/>
          </a:prstGeom>
          <a:noFill/>
        </p:spPr>
        <p:txBody>
          <a:bodyPr wrap="square" rtlCol="0">
            <a:spAutoFit/>
          </a:bodyPr>
          <a:lstStyle/>
          <a:p>
            <a:r>
              <a:rPr lang="en-GB" sz="2800" b="1" dirty="0" smtClean="0">
                <a:solidFill>
                  <a:srgbClr val="00B050"/>
                </a:solidFill>
                <a:latin typeface="Century Gothic" panose="020B0502020202020204" pitchFamily="34" charset="0"/>
              </a:rPr>
              <a:t>Cyberspace?</a:t>
            </a:r>
            <a:endParaRPr lang="en-GB" sz="2800" b="1" dirty="0">
              <a:solidFill>
                <a:srgbClr val="00B050"/>
              </a:solidFill>
              <a:latin typeface="Century Gothic" panose="020B0502020202020204" pitchFamily="34" charset="0"/>
            </a:endParaRPr>
          </a:p>
        </p:txBody>
      </p:sp>
      <p:sp>
        <p:nvSpPr>
          <p:cNvPr id="9" name="TextBox 8"/>
          <p:cNvSpPr txBox="1"/>
          <p:nvPr/>
        </p:nvSpPr>
        <p:spPr>
          <a:xfrm>
            <a:off x="5724128" y="5138028"/>
            <a:ext cx="2721196" cy="523220"/>
          </a:xfrm>
          <a:prstGeom prst="rect">
            <a:avLst/>
          </a:prstGeom>
          <a:noFill/>
        </p:spPr>
        <p:txBody>
          <a:bodyPr wrap="square" rtlCol="0">
            <a:spAutoFit/>
          </a:bodyPr>
          <a:lstStyle/>
          <a:p>
            <a:r>
              <a:rPr lang="en-GB" sz="2800" b="1" dirty="0" smtClean="0">
                <a:solidFill>
                  <a:srgbClr val="00B050"/>
                </a:solidFill>
                <a:latin typeface="Century Gothic" panose="020B0502020202020204" pitchFamily="34" charset="0"/>
              </a:rPr>
              <a:t>Information?</a:t>
            </a:r>
            <a:endParaRPr lang="en-GB" sz="2800" b="1" dirty="0">
              <a:solidFill>
                <a:srgbClr val="00B050"/>
              </a:solidFill>
              <a:latin typeface="Century Gothic" panose="020B0502020202020204" pitchFamily="34" charset="0"/>
            </a:endParaRPr>
          </a:p>
        </p:txBody>
      </p:sp>
      <p:sp>
        <p:nvSpPr>
          <p:cNvPr id="11" name="TextBox 10"/>
          <p:cNvSpPr txBox="1"/>
          <p:nvPr/>
        </p:nvSpPr>
        <p:spPr>
          <a:xfrm>
            <a:off x="5508104" y="3212976"/>
            <a:ext cx="2721196" cy="523220"/>
          </a:xfrm>
          <a:prstGeom prst="rect">
            <a:avLst/>
          </a:prstGeom>
          <a:noFill/>
        </p:spPr>
        <p:txBody>
          <a:bodyPr wrap="square" rtlCol="0">
            <a:spAutoFit/>
          </a:bodyPr>
          <a:lstStyle/>
          <a:p>
            <a:r>
              <a:rPr lang="en-GB" sz="2800" b="1" dirty="0" smtClean="0">
                <a:latin typeface="Century Gothic" panose="020B0502020202020204" pitchFamily="34" charset="0"/>
              </a:rPr>
              <a:t>Environment?</a:t>
            </a:r>
            <a:endParaRPr lang="en-GB" sz="2800" b="1" dirty="0">
              <a:latin typeface="Century Gothic" panose="020B0502020202020204" pitchFamily="34" charset="0"/>
            </a:endParaRPr>
          </a:p>
        </p:txBody>
      </p:sp>
      <p:sp>
        <p:nvSpPr>
          <p:cNvPr id="12" name="TextBox 11"/>
          <p:cNvSpPr txBox="1"/>
          <p:nvPr/>
        </p:nvSpPr>
        <p:spPr>
          <a:xfrm>
            <a:off x="1418756" y="4293096"/>
            <a:ext cx="2721196" cy="523220"/>
          </a:xfrm>
          <a:prstGeom prst="rect">
            <a:avLst/>
          </a:prstGeom>
          <a:noFill/>
        </p:spPr>
        <p:txBody>
          <a:bodyPr wrap="square" rtlCol="0">
            <a:spAutoFit/>
          </a:bodyPr>
          <a:lstStyle/>
          <a:p>
            <a:r>
              <a:rPr lang="en-GB" sz="2800" b="1" dirty="0" smtClean="0">
                <a:latin typeface="Century Gothic" panose="020B0502020202020204" pitchFamily="34" charset="0"/>
              </a:rPr>
              <a:t>Economy?</a:t>
            </a:r>
            <a:endParaRPr lang="en-GB" sz="2800" b="1" dirty="0">
              <a:latin typeface="Century Gothic" panose="020B0502020202020204" pitchFamily="34" charset="0"/>
            </a:endParaRPr>
          </a:p>
        </p:txBody>
      </p:sp>
      <p:sp>
        <p:nvSpPr>
          <p:cNvPr id="13" name="TextBox 12"/>
          <p:cNvSpPr txBox="1"/>
          <p:nvPr/>
        </p:nvSpPr>
        <p:spPr>
          <a:xfrm>
            <a:off x="2243628" y="5862723"/>
            <a:ext cx="2721196" cy="584775"/>
          </a:xfrm>
          <a:prstGeom prst="rect">
            <a:avLst/>
          </a:prstGeom>
          <a:noFill/>
        </p:spPr>
        <p:txBody>
          <a:bodyPr wrap="square" rtlCol="0">
            <a:spAutoFit/>
          </a:bodyPr>
          <a:lstStyle/>
          <a:p>
            <a:r>
              <a:rPr lang="en-GB" sz="3200" b="1" dirty="0" smtClean="0">
                <a:solidFill>
                  <a:srgbClr val="0070C0"/>
                </a:solidFill>
                <a:latin typeface="Century Gothic" panose="020B0502020202020204" pitchFamily="34" charset="0"/>
              </a:rPr>
              <a:t>Society?</a:t>
            </a:r>
            <a:endParaRPr lang="en-GB" sz="3200" b="1" dirty="0">
              <a:solidFill>
                <a:srgbClr val="0070C0"/>
              </a:solidFill>
              <a:latin typeface="Century Gothic" panose="020B0502020202020204" pitchFamily="34" charset="0"/>
            </a:endParaRPr>
          </a:p>
        </p:txBody>
      </p:sp>
      <p:sp>
        <p:nvSpPr>
          <p:cNvPr id="14" name="TextBox 13"/>
          <p:cNvSpPr txBox="1"/>
          <p:nvPr/>
        </p:nvSpPr>
        <p:spPr>
          <a:xfrm>
            <a:off x="6530267" y="4134667"/>
            <a:ext cx="2721196" cy="584775"/>
          </a:xfrm>
          <a:prstGeom prst="rect">
            <a:avLst/>
          </a:prstGeom>
          <a:noFill/>
        </p:spPr>
        <p:txBody>
          <a:bodyPr wrap="square" rtlCol="0">
            <a:spAutoFit/>
          </a:bodyPr>
          <a:lstStyle/>
          <a:p>
            <a:r>
              <a:rPr lang="en-GB" sz="3200" b="1" dirty="0" smtClean="0">
                <a:solidFill>
                  <a:srgbClr val="0070C0"/>
                </a:solidFill>
                <a:latin typeface="Century Gothic" panose="020B0502020202020204" pitchFamily="34" charset="0"/>
              </a:rPr>
              <a:t>Mind-sets?</a:t>
            </a:r>
            <a:endParaRPr lang="en-GB" sz="3200" b="1" dirty="0">
              <a:solidFill>
                <a:srgbClr val="0070C0"/>
              </a:solidFill>
              <a:latin typeface="Century Gothic" panose="020B0502020202020204" pitchFamily="34" charset="0"/>
            </a:endParaRPr>
          </a:p>
        </p:txBody>
      </p:sp>
      <p:pic>
        <p:nvPicPr>
          <p:cNvPr id="15" name="Picture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38116" y="3610041"/>
            <a:ext cx="2057977" cy="2057977"/>
          </a:xfrm>
          <a:prstGeom prst="rect">
            <a:avLst/>
          </a:prstGeom>
        </p:spPr>
      </p:pic>
    </p:spTree>
    <p:extLst>
      <p:ext uri="{BB962C8B-B14F-4D97-AF65-F5344CB8AC3E}">
        <p14:creationId xmlns:p14="http://schemas.microsoft.com/office/powerpoint/2010/main" val="3980191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57012" y="3148866"/>
            <a:ext cx="2057977" cy="2057977"/>
          </a:xfrm>
          <a:prstGeom prst="rect">
            <a:avLst/>
          </a:prstGeom>
        </p:spPr>
      </p:pic>
      <p:sp>
        <p:nvSpPr>
          <p:cNvPr id="2" name="Title 1"/>
          <p:cNvSpPr>
            <a:spLocks noGrp="1"/>
          </p:cNvSpPr>
          <p:nvPr>
            <p:ph type="title"/>
          </p:nvPr>
        </p:nvSpPr>
        <p:spPr/>
        <p:txBody>
          <a:bodyPr>
            <a:noAutofit/>
          </a:bodyPr>
          <a:lstStyle/>
          <a:p>
            <a:r>
              <a:rPr lang="en-GB" sz="3600" b="1" dirty="0" smtClean="0"/>
              <a:t>Our Security Challenges</a:t>
            </a:r>
            <a:endParaRPr lang="en-GB" sz="3600" b="1" dirty="0"/>
          </a:p>
        </p:txBody>
      </p:sp>
      <p:pic>
        <p:nvPicPr>
          <p:cNvPr id="2050" name="Picture 2" descr="F:\TD Pgm Photos\CT_EX Northstar_MINDEFFB.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82342" y="3789040"/>
            <a:ext cx="2794713" cy="213096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1" name="Picture 3" descr="F:\TD Pgm Photos\cyber2_MINDEF.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07436" y="3410476"/>
            <a:ext cx="2048546" cy="136484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890303" y="1690116"/>
            <a:ext cx="1405085" cy="1301187"/>
            <a:chOff x="6591301" y="2052638"/>
            <a:chExt cx="1250950" cy="1203325"/>
          </a:xfrm>
          <a:solidFill>
            <a:schemeClr val="accent5">
              <a:lumMod val="75000"/>
            </a:schemeClr>
          </a:solidFill>
        </p:grpSpPr>
        <p:sp>
          <p:nvSpPr>
            <p:cNvPr id="42" name="Freeform 79"/>
            <p:cNvSpPr>
              <a:spLocks/>
            </p:cNvSpPr>
            <p:nvPr/>
          </p:nvSpPr>
          <p:spPr bwMode="auto">
            <a:xfrm>
              <a:off x="6591301" y="2122488"/>
              <a:ext cx="701675" cy="1125538"/>
            </a:xfrm>
            <a:custGeom>
              <a:avLst/>
              <a:gdLst>
                <a:gd name="T0" fmla="*/ 168 w 442"/>
                <a:gd name="T1" fmla="*/ 0 h 709"/>
                <a:gd name="T2" fmla="*/ 184 w 442"/>
                <a:gd name="T3" fmla="*/ 3 h 709"/>
                <a:gd name="T4" fmla="*/ 200 w 442"/>
                <a:gd name="T5" fmla="*/ 13 h 709"/>
                <a:gd name="T6" fmla="*/ 211 w 442"/>
                <a:gd name="T7" fmla="*/ 26 h 709"/>
                <a:gd name="T8" fmla="*/ 219 w 442"/>
                <a:gd name="T9" fmla="*/ 44 h 709"/>
                <a:gd name="T10" fmla="*/ 222 w 442"/>
                <a:gd name="T11" fmla="*/ 65 h 709"/>
                <a:gd name="T12" fmla="*/ 219 w 442"/>
                <a:gd name="T13" fmla="*/ 84 h 709"/>
                <a:gd name="T14" fmla="*/ 212 w 442"/>
                <a:gd name="T15" fmla="*/ 101 h 709"/>
                <a:gd name="T16" fmla="*/ 201 w 442"/>
                <a:gd name="T17" fmla="*/ 114 h 709"/>
                <a:gd name="T18" fmla="*/ 189 w 442"/>
                <a:gd name="T19" fmla="*/ 124 h 709"/>
                <a:gd name="T20" fmla="*/ 186 w 442"/>
                <a:gd name="T21" fmla="*/ 139 h 709"/>
                <a:gd name="T22" fmla="*/ 216 w 442"/>
                <a:gd name="T23" fmla="*/ 149 h 709"/>
                <a:gd name="T24" fmla="*/ 294 w 442"/>
                <a:gd name="T25" fmla="*/ 223 h 709"/>
                <a:gd name="T26" fmla="*/ 341 w 442"/>
                <a:gd name="T27" fmla="*/ 176 h 709"/>
                <a:gd name="T28" fmla="*/ 355 w 442"/>
                <a:gd name="T29" fmla="*/ 172 h 709"/>
                <a:gd name="T30" fmla="*/ 366 w 442"/>
                <a:gd name="T31" fmla="*/ 174 h 709"/>
                <a:gd name="T32" fmla="*/ 376 w 442"/>
                <a:gd name="T33" fmla="*/ 179 h 709"/>
                <a:gd name="T34" fmla="*/ 382 w 442"/>
                <a:gd name="T35" fmla="*/ 185 h 709"/>
                <a:gd name="T36" fmla="*/ 387 w 442"/>
                <a:gd name="T37" fmla="*/ 189 h 709"/>
                <a:gd name="T38" fmla="*/ 388 w 442"/>
                <a:gd name="T39" fmla="*/ 192 h 709"/>
                <a:gd name="T40" fmla="*/ 294 w 442"/>
                <a:gd name="T41" fmla="*/ 275 h 709"/>
                <a:gd name="T42" fmla="*/ 216 w 442"/>
                <a:gd name="T43" fmla="*/ 212 h 709"/>
                <a:gd name="T44" fmla="*/ 216 w 442"/>
                <a:gd name="T45" fmla="*/ 372 h 709"/>
                <a:gd name="T46" fmla="*/ 330 w 442"/>
                <a:gd name="T47" fmla="*/ 413 h 709"/>
                <a:gd name="T48" fmla="*/ 395 w 442"/>
                <a:gd name="T49" fmla="*/ 555 h 709"/>
                <a:gd name="T50" fmla="*/ 424 w 442"/>
                <a:gd name="T51" fmla="*/ 545 h 709"/>
                <a:gd name="T52" fmla="*/ 442 w 442"/>
                <a:gd name="T53" fmla="*/ 563 h 709"/>
                <a:gd name="T54" fmla="*/ 380 w 442"/>
                <a:gd name="T55" fmla="*/ 617 h 709"/>
                <a:gd name="T56" fmla="*/ 366 w 442"/>
                <a:gd name="T57" fmla="*/ 593 h 709"/>
                <a:gd name="T58" fmla="*/ 279 w 442"/>
                <a:gd name="T59" fmla="*/ 469 h 709"/>
                <a:gd name="T60" fmla="*/ 190 w 442"/>
                <a:gd name="T61" fmla="*/ 447 h 709"/>
                <a:gd name="T62" fmla="*/ 106 w 442"/>
                <a:gd name="T63" fmla="*/ 659 h 709"/>
                <a:gd name="T64" fmla="*/ 134 w 442"/>
                <a:gd name="T65" fmla="*/ 674 h 709"/>
                <a:gd name="T66" fmla="*/ 128 w 442"/>
                <a:gd name="T67" fmla="*/ 709 h 709"/>
                <a:gd name="T68" fmla="*/ 43 w 442"/>
                <a:gd name="T69" fmla="*/ 695 h 709"/>
                <a:gd name="T70" fmla="*/ 116 w 442"/>
                <a:gd name="T71" fmla="*/ 391 h 709"/>
                <a:gd name="T72" fmla="*/ 109 w 442"/>
                <a:gd name="T73" fmla="*/ 390 h 709"/>
                <a:gd name="T74" fmla="*/ 118 w 442"/>
                <a:gd name="T75" fmla="*/ 205 h 709"/>
                <a:gd name="T76" fmla="*/ 52 w 442"/>
                <a:gd name="T77" fmla="*/ 241 h 709"/>
                <a:gd name="T78" fmla="*/ 77 w 442"/>
                <a:gd name="T79" fmla="*/ 346 h 709"/>
                <a:gd name="T80" fmla="*/ 68 w 442"/>
                <a:gd name="T81" fmla="*/ 355 h 709"/>
                <a:gd name="T82" fmla="*/ 59 w 442"/>
                <a:gd name="T83" fmla="*/ 359 h 709"/>
                <a:gd name="T84" fmla="*/ 52 w 442"/>
                <a:gd name="T85" fmla="*/ 359 h 709"/>
                <a:gd name="T86" fmla="*/ 47 w 442"/>
                <a:gd name="T87" fmla="*/ 357 h 709"/>
                <a:gd name="T88" fmla="*/ 44 w 442"/>
                <a:gd name="T89" fmla="*/ 355 h 709"/>
                <a:gd name="T90" fmla="*/ 43 w 442"/>
                <a:gd name="T91" fmla="*/ 354 h 709"/>
                <a:gd name="T92" fmla="*/ 0 w 442"/>
                <a:gd name="T93" fmla="*/ 225 h 709"/>
                <a:gd name="T94" fmla="*/ 142 w 442"/>
                <a:gd name="T95" fmla="*/ 136 h 709"/>
                <a:gd name="T96" fmla="*/ 146 w 442"/>
                <a:gd name="T97" fmla="*/ 123 h 709"/>
                <a:gd name="T98" fmla="*/ 134 w 442"/>
                <a:gd name="T99" fmla="*/ 113 h 709"/>
                <a:gd name="T100" fmla="*/ 124 w 442"/>
                <a:gd name="T101" fmla="*/ 99 h 709"/>
                <a:gd name="T102" fmla="*/ 118 w 442"/>
                <a:gd name="T103" fmla="*/ 83 h 709"/>
                <a:gd name="T104" fmla="*/ 116 w 442"/>
                <a:gd name="T105" fmla="*/ 65 h 709"/>
                <a:gd name="T106" fmla="*/ 118 w 442"/>
                <a:gd name="T107" fmla="*/ 44 h 709"/>
                <a:gd name="T108" fmla="*/ 127 w 442"/>
                <a:gd name="T109" fmla="*/ 26 h 709"/>
                <a:gd name="T110" fmla="*/ 138 w 442"/>
                <a:gd name="T111" fmla="*/ 13 h 709"/>
                <a:gd name="T112" fmla="*/ 151 w 442"/>
                <a:gd name="T113" fmla="*/ 3 h 709"/>
                <a:gd name="T114" fmla="*/ 168 w 442"/>
                <a:gd name="T115"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2" h="709">
                  <a:moveTo>
                    <a:pt x="168" y="0"/>
                  </a:moveTo>
                  <a:lnTo>
                    <a:pt x="184" y="3"/>
                  </a:lnTo>
                  <a:lnTo>
                    <a:pt x="200" y="13"/>
                  </a:lnTo>
                  <a:lnTo>
                    <a:pt x="211" y="26"/>
                  </a:lnTo>
                  <a:lnTo>
                    <a:pt x="219" y="44"/>
                  </a:lnTo>
                  <a:lnTo>
                    <a:pt x="222" y="65"/>
                  </a:lnTo>
                  <a:lnTo>
                    <a:pt x="219" y="84"/>
                  </a:lnTo>
                  <a:lnTo>
                    <a:pt x="212" y="101"/>
                  </a:lnTo>
                  <a:lnTo>
                    <a:pt x="201" y="114"/>
                  </a:lnTo>
                  <a:lnTo>
                    <a:pt x="189" y="124"/>
                  </a:lnTo>
                  <a:lnTo>
                    <a:pt x="186" y="139"/>
                  </a:lnTo>
                  <a:lnTo>
                    <a:pt x="216" y="149"/>
                  </a:lnTo>
                  <a:lnTo>
                    <a:pt x="294" y="223"/>
                  </a:lnTo>
                  <a:lnTo>
                    <a:pt x="341" y="176"/>
                  </a:lnTo>
                  <a:lnTo>
                    <a:pt x="355" y="172"/>
                  </a:lnTo>
                  <a:lnTo>
                    <a:pt x="366" y="174"/>
                  </a:lnTo>
                  <a:lnTo>
                    <a:pt x="376" y="179"/>
                  </a:lnTo>
                  <a:lnTo>
                    <a:pt x="382" y="185"/>
                  </a:lnTo>
                  <a:lnTo>
                    <a:pt x="387" y="189"/>
                  </a:lnTo>
                  <a:lnTo>
                    <a:pt x="388" y="192"/>
                  </a:lnTo>
                  <a:lnTo>
                    <a:pt x="294" y="275"/>
                  </a:lnTo>
                  <a:lnTo>
                    <a:pt x="216" y="212"/>
                  </a:lnTo>
                  <a:lnTo>
                    <a:pt x="216" y="372"/>
                  </a:lnTo>
                  <a:lnTo>
                    <a:pt x="330" y="413"/>
                  </a:lnTo>
                  <a:lnTo>
                    <a:pt x="395" y="555"/>
                  </a:lnTo>
                  <a:lnTo>
                    <a:pt x="424" y="545"/>
                  </a:lnTo>
                  <a:lnTo>
                    <a:pt x="442" y="563"/>
                  </a:lnTo>
                  <a:lnTo>
                    <a:pt x="380" y="617"/>
                  </a:lnTo>
                  <a:lnTo>
                    <a:pt x="366" y="593"/>
                  </a:lnTo>
                  <a:lnTo>
                    <a:pt x="279" y="469"/>
                  </a:lnTo>
                  <a:lnTo>
                    <a:pt x="190" y="447"/>
                  </a:lnTo>
                  <a:lnTo>
                    <a:pt x="106" y="659"/>
                  </a:lnTo>
                  <a:lnTo>
                    <a:pt x="134" y="674"/>
                  </a:lnTo>
                  <a:lnTo>
                    <a:pt x="128" y="709"/>
                  </a:lnTo>
                  <a:lnTo>
                    <a:pt x="43" y="695"/>
                  </a:lnTo>
                  <a:lnTo>
                    <a:pt x="116" y="391"/>
                  </a:lnTo>
                  <a:lnTo>
                    <a:pt x="109" y="390"/>
                  </a:lnTo>
                  <a:lnTo>
                    <a:pt x="118" y="205"/>
                  </a:lnTo>
                  <a:lnTo>
                    <a:pt x="52" y="241"/>
                  </a:lnTo>
                  <a:lnTo>
                    <a:pt x="77" y="346"/>
                  </a:lnTo>
                  <a:lnTo>
                    <a:pt x="68" y="355"/>
                  </a:lnTo>
                  <a:lnTo>
                    <a:pt x="59" y="359"/>
                  </a:lnTo>
                  <a:lnTo>
                    <a:pt x="52" y="359"/>
                  </a:lnTo>
                  <a:lnTo>
                    <a:pt x="47" y="357"/>
                  </a:lnTo>
                  <a:lnTo>
                    <a:pt x="44" y="355"/>
                  </a:lnTo>
                  <a:lnTo>
                    <a:pt x="43" y="354"/>
                  </a:lnTo>
                  <a:lnTo>
                    <a:pt x="0" y="225"/>
                  </a:lnTo>
                  <a:lnTo>
                    <a:pt x="142" y="136"/>
                  </a:lnTo>
                  <a:lnTo>
                    <a:pt x="146" y="123"/>
                  </a:lnTo>
                  <a:lnTo>
                    <a:pt x="134" y="113"/>
                  </a:lnTo>
                  <a:lnTo>
                    <a:pt x="124" y="99"/>
                  </a:lnTo>
                  <a:lnTo>
                    <a:pt x="118" y="83"/>
                  </a:lnTo>
                  <a:lnTo>
                    <a:pt x="116" y="65"/>
                  </a:lnTo>
                  <a:lnTo>
                    <a:pt x="118" y="44"/>
                  </a:lnTo>
                  <a:lnTo>
                    <a:pt x="127" y="26"/>
                  </a:lnTo>
                  <a:lnTo>
                    <a:pt x="138" y="13"/>
                  </a:lnTo>
                  <a:lnTo>
                    <a:pt x="151" y="3"/>
                  </a:lnTo>
                  <a:lnTo>
                    <a:pt x="168"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3" name="Freeform 80"/>
            <p:cNvSpPr>
              <a:spLocks/>
            </p:cNvSpPr>
            <p:nvPr/>
          </p:nvSpPr>
          <p:spPr bwMode="auto">
            <a:xfrm>
              <a:off x="6935788" y="2132013"/>
              <a:ext cx="703263" cy="1123950"/>
            </a:xfrm>
            <a:custGeom>
              <a:avLst/>
              <a:gdLst>
                <a:gd name="T0" fmla="*/ 170 w 443"/>
                <a:gd name="T1" fmla="*/ 0 h 708"/>
                <a:gd name="T2" fmla="*/ 186 w 443"/>
                <a:gd name="T3" fmla="*/ 3 h 708"/>
                <a:gd name="T4" fmla="*/ 201 w 443"/>
                <a:gd name="T5" fmla="*/ 12 h 708"/>
                <a:gd name="T6" fmla="*/ 212 w 443"/>
                <a:gd name="T7" fmla="*/ 26 h 708"/>
                <a:gd name="T8" fmla="*/ 219 w 443"/>
                <a:gd name="T9" fmla="*/ 44 h 708"/>
                <a:gd name="T10" fmla="*/ 222 w 443"/>
                <a:gd name="T11" fmla="*/ 64 h 708"/>
                <a:gd name="T12" fmla="*/ 220 w 443"/>
                <a:gd name="T13" fmla="*/ 84 h 708"/>
                <a:gd name="T14" fmla="*/ 214 w 443"/>
                <a:gd name="T15" fmla="*/ 100 h 708"/>
                <a:gd name="T16" fmla="*/ 203 w 443"/>
                <a:gd name="T17" fmla="*/ 114 h 708"/>
                <a:gd name="T18" fmla="*/ 189 w 443"/>
                <a:gd name="T19" fmla="*/ 124 h 708"/>
                <a:gd name="T20" fmla="*/ 187 w 443"/>
                <a:gd name="T21" fmla="*/ 139 h 708"/>
                <a:gd name="T22" fmla="*/ 218 w 443"/>
                <a:gd name="T23" fmla="*/ 150 h 708"/>
                <a:gd name="T24" fmla="*/ 296 w 443"/>
                <a:gd name="T25" fmla="*/ 223 h 708"/>
                <a:gd name="T26" fmla="*/ 343 w 443"/>
                <a:gd name="T27" fmla="*/ 176 h 708"/>
                <a:gd name="T28" fmla="*/ 357 w 443"/>
                <a:gd name="T29" fmla="*/ 173 h 708"/>
                <a:gd name="T30" fmla="*/ 368 w 443"/>
                <a:gd name="T31" fmla="*/ 173 h 708"/>
                <a:gd name="T32" fmla="*/ 377 w 443"/>
                <a:gd name="T33" fmla="*/ 179 h 708"/>
                <a:gd name="T34" fmla="*/ 383 w 443"/>
                <a:gd name="T35" fmla="*/ 184 h 708"/>
                <a:gd name="T36" fmla="*/ 387 w 443"/>
                <a:gd name="T37" fmla="*/ 188 h 708"/>
                <a:gd name="T38" fmla="*/ 388 w 443"/>
                <a:gd name="T39" fmla="*/ 191 h 708"/>
                <a:gd name="T40" fmla="*/ 296 w 443"/>
                <a:gd name="T41" fmla="*/ 275 h 708"/>
                <a:gd name="T42" fmla="*/ 218 w 443"/>
                <a:gd name="T43" fmla="*/ 213 h 708"/>
                <a:gd name="T44" fmla="*/ 218 w 443"/>
                <a:gd name="T45" fmla="*/ 371 h 708"/>
                <a:gd name="T46" fmla="*/ 332 w 443"/>
                <a:gd name="T47" fmla="*/ 413 h 708"/>
                <a:gd name="T48" fmla="*/ 396 w 443"/>
                <a:gd name="T49" fmla="*/ 554 h 708"/>
                <a:gd name="T50" fmla="*/ 425 w 443"/>
                <a:gd name="T51" fmla="*/ 545 h 708"/>
                <a:gd name="T52" fmla="*/ 443 w 443"/>
                <a:gd name="T53" fmla="*/ 562 h 708"/>
                <a:gd name="T54" fmla="*/ 381 w 443"/>
                <a:gd name="T55" fmla="*/ 616 h 708"/>
                <a:gd name="T56" fmla="*/ 368 w 443"/>
                <a:gd name="T57" fmla="*/ 593 h 708"/>
                <a:gd name="T58" fmla="*/ 281 w 443"/>
                <a:gd name="T59" fmla="*/ 469 h 708"/>
                <a:gd name="T60" fmla="*/ 190 w 443"/>
                <a:gd name="T61" fmla="*/ 447 h 708"/>
                <a:gd name="T62" fmla="*/ 108 w 443"/>
                <a:gd name="T63" fmla="*/ 659 h 708"/>
                <a:gd name="T64" fmla="*/ 135 w 443"/>
                <a:gd name="T65" fmla="*/ 674 h 708"/>
                <a:gd name="T66" fmla="*/ 128 w 443"/>
                <a:gd name="T67" fmla="*/ 708 h 708"/>
                <a:gd name="T68" fmla="*/ 44 w 443"/>
                <a:gd name="T69" fmla="*/ 695 h 708"/>
                <a:gd name="T70" fmla="*/ 117 w 443"/>
                <a:gd name="T71" fmla="*/ 391 h 708"/>
                <a:gd name="T72" fmla="*/ 110 w 443"/>
                <a:gd name="T73" fmla="*/ 389 h 708"/>
                <a:gd name="T74" fmla="*/ 120 w 443"/>
                <a:gd name="T75" fmla="*/ 205 h 708"/>
                <a:gd name="T76" fmla="*/ 54 w 443"/>
                <a:gd name="T77" fmla="*/ 241 h 708"/>
                <a:gd name="T78" fmla="*/ 79 w 443"/>
                <a:gd name="T79" fmla="*/ 346 h 708"/>
                <a:gd name="T80" fmla="*/ 69 w 443"/>
                <a:gd name="T81" fmla="*/ 355 h 708"/>
                <a:gd name="T82" fmla="*/ 61 w 443"/>
                <a:gd name="T83" fmla="*/ 359 h 708"/>
                <a:gd name="T84" fmla="*/ 54 w 443"/>
                <a:gd name="T85" fmla="*/ 359 h 708"/>
                <a:gd name="T86" fmla="*/ 49 w 443"/>
                <a:gd name="T87" fmla="*/ 356 h 708"/>
                <a:gd name="T88" fmla="*/ 46 w 443"/>
                <a:gd name="T89" fmla="*/ 355 h 708"/>
                <a:gd name="T90" fmla="*/ 44 w 443"/>
                <a:gd name="T91" fmla="*/ 353 h 708"/>
                <a:gd name="T92" fmla="*/ 0 w 443"/>
                <a:gd name="T93" fmla="*/ 224 h 708"/>
                <a:gd name="T94" fmla="*/ 143 w 443"/>
                <a:gd name="T95" fmla="*/ 136 h 708"/>
                <a:gd name="T96" fmla="*/ 148 w 443"/>
                <a:gd name="T97" fmla="*/ 122 h 708"/>
                <a:gd name="T98" fmla="*/ 135 w 443"/>
                <a:gd name="T99" fmla="*/ 113 h 708"/>
                <a:gd name="T100" fmla="*/ 126 w 443"/>
                <a:gd name="T101" fmla="*/ 99 h 708"/>
                <a:gd name="T102" fmla="*/ 120 w 443"/>
                <a:gd name="T103" fmla="*/ 82 h 708"/>
                <a:gd name="T104" fmla="*/ 117 w 443"/>
                <a:gd name="T105" fmla="*/ 64 h 708"/>
                <a:gd name="T106" fmla="*/ 120 w 443"/>
                <a:gd name="T107" fmla="*/ 44 h 708"/>
                <a:gd name="T108" fmla="*/ 127 w 443"/>
                <a:gd name="T109" fmla="*/ 26 h 708"/>
                <a:gd name="T110" fmla="*/ 139 w 443"/>
                <a:gd name="T111" fmla="*/ 12 h 708"/>
                <a:gd name="T112" fmla="*/ 153 w 443"/>
                <a:gd name="T113" fmla="*/ 3 h 708"/>
                <a:gd name="T114" fmla="*/ 170 w 443"/>
                <a:gd name="T11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3" h="708">
                  <a:moveTo>
                    <a:pt x="170" y="0"/>
                  </a:moveTo>
                  <a:lnTo>
                    <a:pt x="186" y="3"/>
                  </a:lnTo>
                  <a:lnTo>
                    <a:pt x="201" y="12"/>
                  </a:lnTo>
                  <a:lnTo>
                    <a:pt x="212" y="26"/>
                  </a:lnTo>
                  <a:lnTo>
                    <a:pt x="219" y="44"/>
                  </a:lnTo>
                  <a:lnTo>
                    <a:pt x="222" y="64"/>
                  </a:lnTo>
                  <a:lnTo>
                    <a:pt x="220" y="84"/>
                  </a:lnTo>
                  <a:lnTo>
                    <a:pt x="214" y="100"/>
                  </a:lnTo>
                  <a:lnTo>
                    <a:pt x="203" y="114"/>
                  </a:lnTo>
                  <a:lnTo>
                    <a:pt x="189" y="124"/>
                  </a:lnTo>
                  <a:lnTo>
                    <a:pt x="187" y="139"/>
                  </a:lnTo>
                  <a:lnTo>
                    <a:pt x="218" y="150"/>
                  </a:lnTo>
                  <a:lnTo>
                    <a:pt x="296" y="223"/>
                  </a:lnTo>
                  <a:lnTo>
                    <a:pt x="343" y="176"/>
                  </a:lnTo>
                  <a:lnTo>
                    <a:pt x="357" y="173"/>
                  </a:lnTo>
                  <a:lnTo>
                    <a:pt x="368" y="173"/>
                  </a:lnTo>
                  <a:lnTo>
                    <a:pt x="377" y="179"/>
                  </a:lnTo>
                  <a:lnTo>
                    <a:pt x="383" y="184"/>
                  </a:lnTo>
                  <a:lnTo>
                    <a:pt x="387" y="188"/>
                  </a:lnTo>
                  <a:lnTo>
                    <a:pt x="388" y="191"/>
                  </a:lnTo>
                  <a:lnTo>
                    <a:pt x="296" y="275"/>
                  </a:lnTo>
                  <a:lnTo>
                    <a:pt x="218" y="213"/>
                  </a:lnTo>
                  <a:lnTo>
                    <a:pt x="218" y="371"/>
                  </a:lnTo>
                  <a:lnTo>
                    <a:pt x="332" y="413"/>
                  </a:lnTo>
                  <a:lnTo>
                    <a:pt x="396" y="554"/>
                  </a:lnTo>
                  <a:lnTo>
                    <a:pt x="425" y="545"/>
                  </a:lnTo>
                  <a:lnTo>
                    <a:pt x="443" y="562"/>
                  </a:lnTo>
                  <a:lnTo>
                    <a:pt x="381" y="616"/>
                  </a:lnTo>
                  <a:lnTo>
                    <a:pt x="368" y="593"/>
                  </a:lnTo>
                  <a:lnTo>
                    <a:pt x="281" y="469"/>
                  </a:lnTo>
                  <a:lnTo>
                    <a:pt x="190" y="447"/>
                  </a:lnTo>
                  <a:lnTo>
                    <a:pt x="108" y="659"/>
                  </a:lnTo>
                  <a:lnTo>
                    <a:pt x="135" y="674"/>
                  </a:lnTo>
                  <a:lnTo>
                    <a:pt x="128" y="708"/>
                  </a:lnTo>
                  <a:lnTo>
                    <a:pt x="44" y="695"/>
                  </a:lnTo>
                  <a:lnTo>
                    <a:pt x="117" y="391"/>
                  </a:lnTo>
                  <a:lnTo>
                    <a:pt x="110" y="389"/>
                  </a:lnTo>
                  <a:lnTo>
                    <a:pt x="120" y="205"/>
                  </a:lnTo>
                  <a:lnTo>
                    <a:pt x="54" y="241"/>
                  </a:lnTo>
                  <a:lnTo>
                    <a:pt x="79" y="346"/>
                  </a:lnTo>
                  <a:lnTo>
                    <a:pt x="69" y="355"/>
                  </a:lnTo>
                  <a:lnTo>
                    <a:pt x="61" y="359"/>
                  </a:lnTo>
                  <a:lnTo>
                    <a:pt x="54" y="359"/>
                  </a:lnTo>
                  <a:lnTo>
                    <a:pt x="49" y="356"/>
                  </a:lnTo>
                  <a:lnTo>
                    <a:pt x="46" y="355"/>
                  </a:lnTo>
                  <a:lnTo>
                    <a:pt x="44" y="353"/>
                  </a:lnTo>
                  <a:lnTo>
                    <a:pt x="0" y="224"/>
                  </a:lnTo>
                  <a:lnTo>
                    <a:pt x="143" y="136"/>
                  </a:lnTo>
                  <a:lnTo>
                    <a:pt x="148" y="122"/>
                  </a:lnTo>
                  <a:lnTo>
                    <a:pt x="135" y="113"/>
                  </a:lnTo>
                  <a:lnTo>
                    <a:pt x="126" y="99"/>
                  </a:lnTo>
                  <a:lnTo>
                    <a:pt x="120" y="82"/>
                  </a:lnTo>
                  <a:lnTo>
                    <a:pt x="117" y="64"/>
                  </a:lnTo>
                  <a:lnTo>
                    <a:pt x="120" y="44"/>
                  </a:lnTo>
                  <a:lnTo>
                    <a:pt x="127" y="26"/>
                  </a:lnTo>
                  <a:lnTo>
                    <a:pt x="139" y="12"/>
                  </a:lnTo>
                  <a:lnTo>
                    <a:pt x="153" y="3"/>
                  </a:lnTo>
                  <a:lnTo>
                    <a:pt x="17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4" name="Freeform 81"/>
            <p:cNvSpPr>
              <a:spLocks/>
            </p:cNvSpPr>
            <p:nvPr/>
          </p:nvSpPr>
          <p:spPr bwMode="auto">
            <a:xfrm>
              <a:off x="7261226" y="2097088"/>
              <a:ext cx="285750" cy="339725"/>
            </a:xfrm>
            <a:custGeom>
              <a:avLst/>
              <a:gdLst>
                <a:gd name="T0" fmla="*/ 180 w 180"/>
                <a:gd name="T1" fmla="*/ 0 h 214"/>
                <a:gd name="T2" fmla="*/ 180 w 180"/>
                <a:gd name="T3" fmla="*/ 214 h 214"/>
                <a:gd name="T4" fmla="*/ 0 w 180"/>
                <a:gd name="T5" fmla="*/ 122 h 214"/>
                <a:gd name="T6" fmla="*/ 0 w 180"/>
                <a:gd name="T7" fmla="*/ 85 h 214"/>
                <a:gd name="T8" fmla="*/ 180 w 180"/>
                <a:gd name="T9" fmla="*/ 0 h 214"/>
              </a:gdLst>
              <a:ahLst/>
              <a:cxnLst>
                <a:cxn ang="0">
                  <a:pos x="T0" y="T1"/>
                </a:cxn>
                <a:cxn ang="0">
                  <a:pos x="T2" y="T3"/>
                </a:cxn>
                <a:cxn ang="0">
                  <a:pos x="T4" y="T5"/>
                </a:cxn>
                <a:cxn ang="0">
                  <a:pos x="T6" y="T7"/>
                </a:cxn>
                <a:cxn ang="0">
                  <a:pos x="T8" y="T9"/>
                </a:cxn>
              </a:cxnLst>
              <a:rect l="0" t="0" r="r" b="b"/>
              <a:pathLst>
                <a:path w="180" h="214">
                  <a:moveTo>
                    <a:pt x="180" y="0"/>
                  </a:moveTo>
                  <a:lnTo>
                    <a:pt x="180" y="214"/>
                  </a:lnTo>
                  <a:lnTo>
                    <a:pt x="0" y="122"/>
                  </a:lnTo>
                  <a:lnTo>
                    <a:pt x="0" y="85"/>
                  </a:lnTo>
                  <a:lnTo>
                    <a:pt x="18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5" name="Freeform 82"/>
            <p:cNvSpPr>
              <a:spLocks/>
            </p:cNvSpPr>
            <p:nvPr/>
          </p:nvSpPr>
          <p:spPr bwMode="auto">
            <a:xfrm>
              <a:off x="7497763" y="2097088"/>
              <a:ext cx="109538" cy="339725"/>
            </a:xfrm>
            <a:custGeom>
              <a:avLst/>
              <a:gdLst>
                <a:gd name="T0" fmla="*/ 34 w 69"/>
                <a:gd name="T1" fmla="*/ 0 h 214"/>
                <a:gd name="T2" fmla="*/ 42 w 69"/>
                <a:gd name="T3" fmla="*/ 4 h 214"/>
                <a:gd name="T4" fmla="*/ 51 w 69"/>
                <a:gd name="T5" fmla="*/ 14 h 214"/>
                <a:gd name="T6" fmla="*/ 58 w 69"/>
                <a:gd name="T7" fmla="*/ 31 h 214"/>
                <a:gd name="T8" fmla="*/ 63 w 69"/>
                <a:gd name="T9" fmla="*/ 52 h 214"/>
                <a:gd name="T10" fmla="*/ 67 w 69"/>
                <a:gd name="T11" fmla="*/ 78 h 214"/>
                <a:gd name="T12" fmla="*/ 69 w 69"/>
                <a:gd name="T13" fmla="*/ 107 h 214"/>
                <a:gd name="T14" fmla="*/ 67 w 69"/>
                <a:gd name="T15" fmla="*/ 135 h 214"/>
                <a:gd name="T16" fmla="*/ 63 w 69"/>
                <a:gd name="T17" fmla="*/ 161 h 214"/>
                <a:gd name="T18" fmla="*/ 58 w 69"/>
                <a:gd name="T19" fmla="*/ 183 h 214"/>
                <a:gd name="T20" fmla="*/ 51 w 69"/>
                <a:gd name="T21" fmla="*/ 199 h 214"/>
                <a:gd name="T22" fmla="*/ 42 w 69"/>
                <a:gd name="T23" fmla="*/ 210 h 214"/>
                <a:gd name="T24" fmla="*/ 34 w 69"/>
                <a:gd name="T25" fmla="*/ 214 h 214"/>
                <a:gd name="T26" fmla="*/ 25 w 69"/>
                <a:gd name="T27" fmla="*/ 210 h 214"/>
                <a:gd name="T28" fmla="*/ 16 w 69"/>
                <a:gd name="T29" fmla="*/ 199 h 214"/>
                <a:gd name="T30" fmla="*/ 9 w 69"/>
                <a:gd name="T31" fmla="*/ 183 h 214"/>
                <a:gd name="T32" fmla="*/ 4 w 69"/>
                <a:gd name="T33" fmla="*/ 161 h 214"/>
                <a:gd name="T34" fmla="*/ 0 w 69"/>
                <a:gd name="T35" fmla="*/ 135 h 214"/>
                <a:gd name="T36" fmla="*/ 0 w 69"/>
                <a:gd name="T37" fmla="*/ 107 h 214"/>
                <a:gd name="T38" fmla="*/ 0 w 69"/>
                <a:gd name="T39" fmla="*/ 78 h 214"/>
                <a:gd name="T40" fmla="*/ 4 w 69"/>
                <a:gd name="T41" fmla="*/ 52 h 214"/>
                <a:gd name="T42" fmla="*/ 9 w 69"/>
                <a:gd name="T43" fmla="*/ 31 h 214"/>
                <a:gd name="T44" fmla="*/ 16 w 69"/>
                <a:gd name="T45" fmla="*/ 14 h 214"/>
                <a:gd name="T46" fmla="*/ 25 w 69"/>
                <a:gd name="T47" fmla="*/ 4 h 214"/>
                <a:gd name="T48" fmla="*/ 34 w 69"/>
                <a:gd name="T49"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9" h="214">
                  <a:moveTo>
                    <a:pt x="34" y="0"/>
                  </a:moveTo>
                  <a:lnTo>
                    <a:pt x="42" y="4"/>
                  </a:lnTo>
                  <a:lnTo>
                    <a:pt x="51" y="14"/>
                  </a:lnTo>
                  <a:lnTo>
                    <a:pt x="58" y="31"/>
                  </a:lnTo>
                  <a:lnTo>
                    <a:pt x="63" y="52"/>
                  </a:lnTo>
                  <a:lnTo>
                    <a:pt x="67" y="78"/>
                  </a:lnTo>
                  <a:lnTo>
                    <a:pt x="69" y="107"/>
                  </a:lnTo>
                  <a:lnTo>
                    <a:pt x="67" y="135"/>
                  </a:lnTo>
                  <a:lnTo>
                    <a:pt x="63" y="161"/>
                  </a:lnTo>
                  <a:lnTo>
                    <a:pt x="58" y="183"/>
                  </a:lnTo>
                  <a:lnTo>
                    <a:pt x="51" y="199"/>
                  </a:lnTo>
                  <a:lnTo>
                    <a:pt x="42" y="210"/>
                  </a:lnTo>
                  <a:lnTo>
                    <a:pt x="34" y="214"/>
                  </a:lnTo>
                  <a:lnTo>
                    <a:pt x="25" y="210"/>
                  </a:lnTo>
                  <a:lnTo>
                    <a:pt x="16" y="199"/>
                  </a:lnTo>
                  <a:lnTo>
                    <a:pt x="9" y="183"/>
                  </a:lnTo>
                  <a:lnTo>
                    <a:pt x="4" y="161"/>
                  </a:lnTo>
                  <a:lnTo>
                    <a:pt x="0" y="135"/>
                  </a:lnTo>
                  <a:lnTo>
                    <a:pt x="0" y="107"/>
                  </a:lnTo>
                  <a:lnTo>
                    <a:pt x="0" y="78"/>
                  </a:lnTo>
                  <a:lnTo>
                    <a:pt x="4" y="52"/>
                  </a:lnTo>
                  <a:lnTo>
                    <a:pt x="9" y="31"/>
                  </a:lnTo>
                  <a:lnTo>
                    <a:pt x="16" y="14"/>
                  </a:lnTo>
                  <a:lnTo>
                    <a:pt x="25" y="4"/>
                  </a:lnTo>
                  <a:lnTo>
                    <a:pt x="34"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6" name="Freeform 83"/>
            <p:cNvSpPr>
              <a:spLocks/>
            </p:cNvSpPr>
            <p:nvPr/>
          </p:nvSpPr>
          <p:spPr bwMode="auto">
            <a:xfrm>
              <a:off x="7512051" y="2149475"/>
              <a:ext cx="77788" cy="233363"/>
            </a:xfrm>
            <a:custGeom>
              <a:avLst/>
              <a:gdLst>
                <a:gd name="T0" fmla="*/ 25 w 49"/>
                <a:gd name="T1" fmla="*/ 0 h 147"/>
                <a:gd name="T2" fmla="*/ 32 w 49"/>
                <a:gd name="T3" fmla="*/ 4 h 147"/>
                <a:gd name="T4" fmla="*/ 39 w 49"/>
                <a:gd name="T5" fmla="*/ 15 h 147"/>
                <a:gd name="T6" fmla="*/ 44 w 49"/>
                <a:gd name="T7" fmla="*/ 30 h 147"/>
                <a:gd name="T8" fmla="*/ 47 w 49"/>
                <a:gd name="T9" fmla="*/ 51 h 147"/>
                <a:gd name="T10" fmla="*/ 49 w 49"/>
                <a:gd name="T11" fmla="*/ 74 h 147"/>
                <a:gd name="T12" fmla="*/ 47 w 49"/>
                <a:gd name="T13" fmla="*/ 97 h 147"/>
                <a:gd name="T14" fmla="*/ 44 w 49"/>
                <a:gd name="T15" fmla="*/ 117 h 147"/>
                <a:gd name="T16" fmla="*/ 39 w 49"/>
                <a:gd name="T17" fmla="*/ 133 h 147"/>
                <a:gd name="T18" fmla="*/ 32 w 49"/>
                <a:gd name="T19" fmla="*/ 143 h 147"/>
                <a:gd name="T20" fmla="*/ 25 w 49"/>
                <a:gd name="T21" fmla="*/ 147 h 147"/>
                <a:gd name="T22" fmla="*/ 17 w 49"/>
                <a:gd name="T23" fmla="*/ 143 h 147"/>
                <a:gd name="T24" fmla="*/ 10 w 49"/>
                <a:gd name="T25" fmla="*/ 133 h 147"/>
                <a:gd name="T26" fmla="*/ 6 w 49"/>
                <a:gd name="T27" fmla="*/ 117 h 147"/>
                <a:gd name="T28" fmla="*/ 2 w 49"/>
                <a:gd name="T29" fmla="*/ 97 h 147"/>
                <a:gd name="T30" fmla="*/ 0 w 49"/>
                <a:gd name="T31" fmla="*/ 74 h 147"/>
                <a:gd name="T32" fmla="*/ 2 w 49"/>
                <a:gd name="T33" fmla="*/ 51 h 147"/>
                <a:gd name="T34" fmla="*/ 6 w 49"/>
                <a:gd name="T35" fmla="*/ 30 h 147"/>
                <a:gd name="T36" fmla="*/ 10 w 49"/>
                <a:gd name="T37" fmla="*/ 15 h 147"/>
                <a:gd name="T38" fmla="*/ 17 w 49"/>
                <a:gd name="T39" fmla="*/ 4 h 147"/>
                <a:gd name="T40" fmla="*/ 25 w 49"/>
                <a:gd name="T41"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47">
                  <a:moveTo>
                    <a:pt x="25" y="0"/>
                  </a:moveTo>
                  <a:lnTo>
                    <a:pt x="32" y="4"/>
                  </a:lnTo>
                  <a:lnTo>
                    <a:pt x="39" y="15"/>
                  </a:lnTo>
                  <a:lnTo>
                    <a:pt x="44" y="30"/>
                  </a:lnTo>
                  <a:lnTo>
                    <a:pt x="47" y="51"/>
                  </a:lnTo>
                  <a:lnTo>
                    <a:pt x="49" y="74"/>
                  </a:lnTo>
                  <a:lnTo>
                    <a:pt x="47" y="97"/>
                  </a:lnTo>
                  <a:lnTo>
                    <a:pt x="44" y="117"/>
                  </a:lnTo>
                  <a:lnTo>
                    <a:pt x="39" y="133"/>
                  </a:lnTo>
                  <a:lnTo>
                    <a:pt x="32" y="143"/>
                  </a:lnTo>
                  <a:lnTo>
                    <a:pt x="25" y="147"/>
                  </a:lnTo>
                  <a:lnTo>
                    <a:pt x="17" y="143"/>
                  </a:lnTo>
                  <a:lnTo>
                    <a:pt x="10" y="133"/>
                  </a:lnTo>
                  <a:lnTo>
                    <a:pt x="6" y="117"/>
                  </a:lnTo>
                  <a:lnTo>
                    <a:pt x="2" y="97"/>
                  </a:lnTo>
                  <a:lnTo>
                    <a:pt x="0" y="74"/>
                  </a:lnTo>
                  <a:lnTo>
                    <a:pt x="2" y="51"/>
                  </a:lnTo>
                  <a:lnTo>
                    <a:pt x="6" y="30"/>
                  </a:lnTo>
                  <a:lnTo>
                    <a:pt x="10" y="15"/>
                  </a:lnTo>
                  <a:lnTo>
                    <a:pt x="17" y="4"/>
                  </a:lnTo>
                  <a:lnTo>
                    <a:pt x="25" y="0"/>
                  </a:lnTo>
                  <a:close/>
                </a:path>
              </a:pathLst>
            </a:custGeom>
            <a:grp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7" name="Freeform 84"/>
            <p:cNvSpPr>
              <a:spLocks/>
            </p:cNvSpPr>
            <p:nvPr/>
          </p:nvSpPr>
          <p:spPr bwMode="auto">
            <a:xfrm>
              <a:off x="7678738" y="2208213"/>
              <a:ext cx="163513" cy="71438"/>
            </a:xfrm>
            <a:custGeom>
              <a:avLst/>
              <a:gdLst>
                <a:gd name="T0" fmla="*/ 71 w 103"/>
                <a:gd name="T1" fmla="*/ 0 h 45"/>
                <a:gd name="T2" fmla="*/ 84 w 103"/>
                <a:gd name="T3" fmla="*/ 0 h 45"/>
                <a:gd name="T4" fmla="*/ 93 w 103"/>
                <a:gd name="T5" fmla="*/ 5 h 45"/>
                <a:gd name="T6" fmla="*/ 100 w 103"/>
                <a:gd name="T7" fmla="*/ 16 h 45"/>
                <a:gd name="T8" fmla="*/ 103 w 103"/>
                <a:gd name="T9" fmla="*/ 27 h 45"/>
                <a:gd name="T10" fmla="*/ 100 w 103"/>
                <a:gd name="T11" fmla="*/ 36 h 45"/>
                <a:gd name="T12" fmla="*/ 93 w 103"/>
                <a:gd name="T13" fmla="*/ 41 h 45"/>
                <a:gd name="T14" fmla="*/ 84 w 103"/>
                <a:gd name="T15" fmla="*/ 44 h 45"/>
                <a:gd name="T16" fmla="*/ 71 w 103"/>
                <a:gd name="T17" fmla="*/ 45 h 45"/>
                <a:gd name="T18" fmla="*/ 58 w 103"/>
                <a:gd name="T19" fmla="*/ 44 h 45"/>
                <a:gd name="T20" fmla="*/ 44 w 103"/>
                <a:gd name="T21" fmla="*/ 43 h 45"/>
                <a:gd name="T22" fmla="*/ 30 w 103"/>
                <a:gd name="T23" fmla="*/ 41 h 45"/>
                <a:gd name="T24" fmla="*/ 18 w 103"/>
                <a:gd name="T25" fmla="*/ 40 h 45"/>
                <a:gd name="T26" fmla="*/ 7 w 103"/>
                <a:gd name="T27" fmla="*/ 38 h 45"/>
                <a:gd name="T28" fmla="*/ 0 w 103"/>
                <a:gd name="T29" fmla="*/ 38 h 45"/>
                <a:gd name="T30" fmla="*/ 8 w 103"/>
                <a:gd name="T31" fmla="*/ 32 h 45"/>
                <a:gd name="T32" fmla="*/ 19 w 103"/>
                <a:gd name="T33" fmla="*/ 25 h 45"/>
                <a:gd name="T34" fmla="*/ 32 w 103"/>
                <a:gd name="T35" fmla="*/ 16 h 45"/>
                <a:gd name="T36" fmla="*/ 45 w 103"/>
                <a:gd name="T37" fmla="*/ 10 h 45"/>
                <a:gd name="T38" fmla="*/ 59 w 103"/>
                <a:gd name="T39" fmla="*/ 4 h 45"/>
                <a:gd name="T40" fmla="*/ 71 w 103"/>
                <a:gd name="T4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45">
                  <a:moveTo>
                    <a:pt x="71" y="0"/>
                  </a:moveTo>
                  <a:lnTo>
                    <a:pt x="84" y="0"/>
                  </a:lnTo>
                  <a:lnTo>
                    <a:pt x="93" y="5"/>
                  </a:lnTo>
                  <a:lnTo>
                    <a:pt x="100" y="16"/>
                  </a:lnTo>
                  <a:lnTo>
                    <a:pt x="103" y="27"/>
                  </a:lnTo>
                  <a:lnTo>
                    <a:pt x="100" y="36"/>
                  </a:lnTo>
                  <a:lnTo>
                    <a:pt x="93" y="41"/>
                  </a:lnTo>
                  <a:lnTo>
                    <a:pt x="84" y="44"/>
                  </a:lnTo>
                  <a:lnTo>
                    <a:pt x="71" y="45"/>
                  </a:lnTo>
                  <a:lnTo>
                    <a:pt x="58" y="44"/>
                  </a:lnTo>
                  <a:lnTo>
                    <a:pt x="44" y="43"/>
                  </a:lnTo>
                  <a:lnTo>
                    <a:pt x="30" y="41"/>
                  </a:lnTo>
                  <a:lnTo>
                    <a:pt x="18" y="40"/>
                  </a:lnTo>
                  <a:lnTo>
                    <a:pt x="7" y="38"/>
                  </a:lnTo>
                  <a:lnTo>
                    <a:pt x="0" y="38"/>
                  </a:lnTo>
                  <a:lnTo>
                    <a:pt x="8" y="32"/>
                  </a:lnTo>
                  <a:lnTo>
                    <a:pt x="19" y="25"/>
                  </a:lnTo>
                  <a:lnTo>
                    <a:pt x="32" y="16"/>
                  </a:lnTo>
                  <a:lnTo>
                    <a:pt x="45" y="10"/>
                  </a:lnTo>
                  <a:lnTo>
                    <a:pt x="59" y="4"/>
                  </a:lnTo>
                  <a:lnTo>
                    <a:pt x="71"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8" name="Freeform 85"/>
            <p:cNvSpPr>
              <a:spLocks/>
            </p:cNvSpPr>
            <p:nvPr/>
          </p:nvSpPr>
          <p:spPr bwMode="auto">
            <a:xfrm>
              <a:off x="7654926" y="2373313"/>
              <a:ext cx="141288" cy="112713"/>
            </a:xfrm>
            <a:custGeom>
              <a:avLst/>
              <a:gdLst>
                <a:gd name="T0" fmla="*/ 0 w 89"/>
                <a:gd name="T1" fmla="*/ 0 h 71"/>
                <a:gd name="T2" fmla="*/ 11 w 89"/>
                <a:gd name="T3" fmla="*/ 3 h 71"/>
                <a:gd name="T4" fmla="*/ 23 w 89"/>
                <a:gd name="T5" fmla="*/ 5 h 71"/>
                <a:gd name="T6" fmla="*/ 38 w 89"/>
                <a:gd name="T7" fmla="*/ 9 h 71"/>
                <a:gd name="T8" fmla="*/ 52 w 89"/>
                <a:gd name="T9" fmla="*/ 13 h 71"/>
                <a:gd name="T10" fmla="*/ 66 w 89"/>
                <a:gd name="T11" fmla="*/ 18 h 71"/>
                <a:gd name="T12" fmla="*/ 78 w 89"/>
                <a:gd name="T13" fmla="*/ 25 h 71"/>
                <a:gd name="T14" fmla="*/ 86 w 89"/>
                <a:gd name="T15" fmla="*/ 34 h 71"/>
                <a:gd name="T16" fmla="*/ 89 w 89"/>
                <a:gd name="T17" fmla="*/ 45 h 71"/>
                <a:gd name="T18" fmla="*/ 86 w 89"/>
                <a:gd name="T19" fmla="*/ 57 h 71"/>
                <a:gd name="T20" fmla="*/ 80 w 89"/>
                <a:gd name="T21" fmla="*/ 67 h 71"/>
                <a:gd name="T22" fmla="*/ 71 w 89"/>
                <a:gd name="T23" fmla="*/ 71 h 71"/>
                <a:gd name="T24" fmla="*/ 62 w 89"/>
                <a:gd name="T25" fmla="*/ 68 h 71"/>
                <a:gd name="T26" fmla="*/ 52 w 89"/>
                <a:gd name="T27" fmla="*/ 61 h 71"/>
                <a:gd name="T28" fmla="*/ 41 w 89"/>
                <a:gd name="T29" fmla="*/ 51 h 71"/>
                <a:gd name="T30" fmla="*/ 31 w 89"/>
                <a:gd name="T31" fmla="*/ 40 h 71"/>
                <a:gd name="T32" fmla="*/ 22 w 89"/>
                <a:gd name="T33" fmla="*/ 28 h 71"/>
                <a:gd name="T34" fmla="*/ 14 w 89"/>
                <a:gd name="T35" fmla="*/ 17 h 71"/>
                <a:gd name="T36" fmla="*/ 5 w 89"/>
                <a:gd name="T37" fmla="*/ 7 h 71"/>
                <a:gd name="T38" fmla="*/ 0 w 89"/>
                <a:gd name="T3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1">
                  <a:moveTo>
                    <a:pt x="0" y="0"/>
                  </a:moveTo>
                  <a:lnTo>
                    <a:pt x="11" y="3"/>
                  </a:lnTo>
                  <a:lnTo>
                    <a:pt x="23" y="5"/>
                  </a:lnTo>
                  <a:lnTo>
                    <a:pt x="38" y="9"/>
                  </a:lnTo>
                  <a:lnTo>
                    <a:pt x="52" y="13"/>
                  </a:lnTo>
                  <a:lnTo>
                    <a:pt x="66" y="18"/>
                  </a:lnTo>
                  <a:lnTo>
                    <a:pt x="78" y="25"/>
                  </a:lnTo>
                  <a:lnTo>
                    <a:pt x="86" y="34"/>
                  </a:lnTo>
                  <a:lnTo>
                    <a:pt x="89" y="45"/>
                  </a:lnTo>
                  <a:lnTo>
                    <a:pt x="86" y="57"/>
                  </a:lnTo>
                  <a:lnTo>
                    <a:pt x="80" y="67"/>
                  </a:lnTo>
                  <a:lnTo>
                    <a:pt x="71" y="71"/>
                  </a:lnTo>
                  <a:lnTo>
                    <a:pt x="62" y="68"/>
                  </a:lnTo>
                  <a:lnTo>
                    <a:pt x="52" y="61"/>
                  </a:lnTo>
                  <a:lnTo>
                    <a:pt x="41" y="51"/>
                  </a:lnTo>
                  <a:lnTo>
                    <a:pt x="31" y="40"/>
                  </a:lnTo>
                  <a:lnTo>
                    <a:pt x="22" y="28"/>
                  </a:lnTo>
                  <a:lnTo>
                    <a:pt x="14" y="17"/>
                  </a:lnTo>
                  <a:lnTo>
                    <a:pt x="5" y="7"/>
                  </a:lnTo>
                  <a:lnTo>
                    <a:pt x="0"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sp>
          <p:nvSpPr>
            <p:cNvPr id="49" name="Freeform 86"/>
            <p:cNvSpPr>
              <a:spLocks/>
            </p:cNvSpPr>
            <p:nvPr/>
          </p:nvSpPr>
          <p:spPr bwMode="auto">
            <a:xfrm>
              <a:off x="7650163" y="2052638"/>
              <a:ext cx="149225" cy="98425"/>
            </a:xfrm>
            <a:custGeom>
              <a:avLst/>
              <a:gdLst>
                <a:gd name="T0" fmla="*/ 65 w 94"/>
                <a:gd name="T1" fmla="*/ 0 h 62"/>
                <a:gd name="T2" fmla="*/ 77 w 94"/>
                <a:gd name="T3" fmla="*/ 2 h 62"/>
                <a:gd name="T4" fmla="*/ 88 w 94"/>
                <a:gd name="T5" fmla="*/ 10 h 62"/>
                <a:gd name="T6" fmla="*/ 94 w 94"/>
                <a:gd name="T7" fmla="*/ 21 h 62"/>
                <a:gd name="T8" fmla="*/ 94 w 94"/>
                <a:gd name="T9" fmla="*/ 29 h 62"/>
                <a:gd name="T10" fmla="*/ 87 w 94"/>
                <a:gd name="T11" fmla="*/ 37 h 62"/>
                <a:gd name="T12" fmla="*/ 77 w 94"/>
                <a:gd name="T13" fmla="*/ 43 h 62"/>
                <a:gd name="T14" fmla="*/ 63 w 94"/>
                <a:gd name="T15" fmla="*/ 48 h 62"/>
                <a:gd name="T16" fmla="*/ 50 w 94"/>
                <a:gd name="T17" fmla="*/ 53 h 62"/>
                <a:gd name="T18" fmla="*/ 34 w 94"/>
                <a:gd name="T19" fmla="*/ 55 h 62"/>
                <a:gd name="T20" fmla="*/ 19 w 94"/>
                <a:gd name="T21" fmla="*/ 58 h 62"/>
                <a:gd name="T22" fmla="*/ 8 w 94"/>
                <a:gd name="T23" fmla="*/ 61 h 62"/>
                <a:gd name="T24" fmla="*/ 0 w 94"/>
                <a:gd name="T25" fmla="*/ 62 h 62"/>
                <a:gd name="T26" fmla="*/ 7 w 94"/>
                <a:gd name="T27" fmla="*/ 53 h 62"/>
                <a:gd name="T28" fmla="*/ 17 w 94"/>
                <a:gd name="T29" fmla="*/ 42 h 62"/>
                <a:gd name="T30" fmla="*/ 28 w 94"/>
                <a:gd name="T31" fmla="*/ 28 h 62"/>
                <a:gd name="T32" fmla="*/ 39 w 94"/>
                <a:gd name="T33" fmla="*/ 15 h 62"/>
                <a:gd name="T34" fmla="*/ 52 w 94"/>
                <a:gd name="T35" fmla="*/ 6 h 62"/>
                <a:gd name="T36" fmla="*/ 65 w 94"/>
                <a:gd name="T3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62">
                  <a:moveTo>
                    <a:pt x="65" y="0"/>
                  </a:moveTo>
                  <a:lnTo>
                    <a:pt x="77" y="2"/>
                  </a:lnTo>
                  <a:lnTo>
                    <a:pt x="88" y="10"/>
                  </a:lnTo>
                  <a:lnTo>
                    <a:pt x="94" y="21"/>
                  </a:lnTo>
                  <a:lnTo>
                    <a:pt x="94" y="29"/>
                  </a:lnTo>
                  <a:lnTo>
                    <a:pt x="87" y="37"/>
                  </a:lnTo>
                  <a:lnTo>
                    <a:pt x="77" y="43"/>
                  </a:lnTo>
                  <a:lnTo>
                    <a:pt x="63" y="48"/>
                  </a:lnTo>
                  <a:lnTo>
                    <a:pt x="50" y="53"/>
                  </a:lnTo>
                  <a:lnTo>
                    <a:pt x="34" y="55"/>
                  </a:lnTo>
                  <a:lnTo>
                    <a:pt x="19" y="58"/>
                  </a:lnTo>
                  <a:lnTo>
                    <a:pt x="8" y="61"/>
                  </a:lnTo>
                  <a:lnTo>
                    <a:pt x="0" y="62"/>
                  </a:lnTo>
                  <a:lnTo>
                    <a:pt x="7" y="53"/>
                  </a:lnTo>
                  <a:lnTo>
                    <a:pt x="17" y="42"/>
                  </a:lnTo>
                  <a:lnTo>
                    <a:pt x="28" y="28"/>
                  </a:lnTo>
                  <a:lnTo>
                    <a:pt x="39" y="15"/>
                  </a:lnTo>
                  <a:lnTo>
                    <a:pt x="52" y="6"/>
                  </a:lnTo>
                  <a:lnTo>
                    <a:pt x="65" y="0"/>
                  </a:lnTo>
                  <a:close/>
                </a:path>
              </a:pathLst>
            </a:custGeom>
            <a:grp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1600">
                <a:latin typeface="Century Gothic" panose="020B0502020202020204" pitchFamily="34" charset="0"/>
              </a:endParaRPr>
            </a:p>
          </p:txBody>
        </p:sp>
      </p:grpSp>
      <p:sp>
        <p:nvSpPr>
          <p:cNvPr id="51" name="TextBox 50"/>
          <p:cNvSpPr txBox="1"/>
          <p:nvPr/>
        </p:nvSpPr>
        <p:spPr>
          <a:xfrm>
            <a:off x="688300" y="3148866"/>
            <a:ext cx="1723549" cy="523220"/>
          </a:xfrm>
          <a:prstGeom prst="rect">
            <a:avLst/>
          </a:prstGeom>
          <a:noFill/>
        </p:spPr>
        <p:txBody>
          <a:bodyPr wrap="none" rtlCol="0">
            <a:spAutoFit/>
          </a:bodyPr>
          <a:lstStyle/>
          <a:p>
            <a:r>
              <a:rPr lang="en-GB" sz="2800" b="1" dirty="0" smtClean="0">
                <a:latin typeface="Century Gothic" panose="020B0502020202020204" pitchFamily="34" charset="0"/>
              </a:rPr>
              <a:t>Terrorism</a:t>
            </a:r>
            <a:endParaRPr lang="en-GB" sz="2800" b="1" dirty="0">
              <a:latin typeface="Century Gothic" panose="020B0502020202020204" pitchFamily="34" charset="0"/>
            </a:endParaRPr>
          </a:p>
        </p:txBody>
      </p:sp>
      <p:sp>
        <p:nvSpPr>
          <p:cNvPr id="55" name="TextBox 54"/>
          <p:cNvSpPr txBox="1"/>
          <p:nvPr/>
        </p:nvSpPr>
        <p:spPr>
          <a:xfrm>
            <a:off x="2686051" y="1667287"/>
            <a:ext cx="4377380" cy="523220"/>
          </a:xfrm>
          <a:prstGeom prst="rect">
            <a:avLst/>
          </a:prstGeom>
          <a:noFill/>
        </p:spPr>
        <p:txBody>
          <a:bodyPr wrap="square" rtlCol="0">
            <a:spAutoFit/>
          </a:bodyPr>
          <a:lstStyle/>
          <a:p>
            <a:pPr algn="ctr"/>
            <a:r>
              <a:rPr lang="en-GB" sz="2800" b="1" dirty="0" smtClean="0">
                <a:latin typeface="Century Gothic" panose="020B0502020202020204" pitchFamily="34" charset="0"/>
              </a:rPr>
              <a:t>Information campaigns</a:t>
            </a:r>
            <a:endParaRPr lang="en-GB" sz="2800" b="1" dirty="0">
              <a:latin typeface="Century Gothic" panose="020B0502020202020204" pitchFamily="34" charset="0"/>
            </a:endParaRPr>
          </a:p>
        </p:txBody>
      </p:sp>
      <p:sp>
        <p:nvSpPr>
          <p:cNvPr id="60" name="TextBox 59"/>
          <p:cNvSpPr txBox="1"/>
          <p:nvPr/>
        </p:nvSpPr>
        <p:spPr>
          <a:xfrm>
            <a:off x="4961359" y="5206843"/>
            <a:ext cx="2691763" cy="523220"/>
          </a:xfrm>
          <a:prstGeom prst="rect">
            <a:avLst/>
          </a:prstGeom>
          <a:noFill/>
        </p:spPr>
        <p:txBody>
          <a:bodyPr wrap="none" rtlCol="0">
            <a:spAutoFit/>
          </a:bodyPr>
          <a:lstStyle/>
          <a:p>
            <a:r>
              <a:rPr lang="en-GB" sz="2800" b="1" dirty="0" smtClean="0">
                <a:latin typeface="Century Gothic" panose="020B0502020202020204" pitchFamily="34" charset="0"/>
              </a:rPr>
              <a:t>Cyber-attacks</a:t>
            </a:r>
            <a:endParaRPr lang="en-GB" sz="2800" b="1" dirty="0">
              <a:latin typeface="Century Gothic" panose="020B0502020202020204" pitchFamily="34" charset="0"/>
            </a:endParaRPr>
          </a:p>
        </p:txBody>
      </p:sp>
      <p:sp>
        <p:nvSpPr>
          <p:cNvPr id="64" name="TextBox 63"/>
          <p:cNvSpPr txBox="1"/>
          <p:nvPr/>
        </p:nvSpPr>
        <p:spPr>
          <a:xfrm>
            <a:off x="6307241" y="2209736"/>
            <a:ext cx="2451123" cy="461665"/>
          </a:xfrm>
          <a:prstGeom prst="rect">
            <a:avLst/>
          </a:prstGeom>
          <a:noFill/>
        </p:spPr>
        <p:txBody>
          <a:bodyPr wrap="square" rtlCol="0">
            <a:spAutoFit/>
          </a:bodyPr>
          <a:lstStyle/>
          <a:p>
            <a:pPr algn="ctr"/>
            <a:r>
              <a:rPr lang="en-GB" sz="2400" b="1" dirty="0" smtClean="0">
                <a:solidFill>
                  <a:schemeClr val="bg1">
                    <a:lumMod val="50000"/>
                  </a:schemeClr>
                </a:solidFill>
                <a:latin typeface="Century Gothic" panose="020B0502020202020204" pitchFamily="34" charset="0"/>
              </a:rPr>
              <a:t>Fake news</a:t>
            </a:r>
            <a:endParaRPr lang="en-GB" sz="2400" b="1" dirty="0">
              <a:solidFill>
                <a:schemeClr val="bg1">
                  <a:lumMod val="50000"/>
                </a:schemeClr>
              </a:solidFill>
              <a:latin typeface="Century Gothic" panose="020B0502020202020204" pitchFamily="34" charset="0"/>
            </a:endParaRPr>
          </a:p>
        </p:txBody>
      </p:sp>
      <p:sp>
        <p:nvSpPr>
          <p:cNvPr id="20" name="TextBox 19"/>
          <p:cNvSpPr txBox="1"/>
          <p:nvPr/>
        </p:nvSpPr>
        <p:spPr>
          <a:xfrm>
            <a:off x="3177055" y="2699998"/>
            <a:ext cx="4195282" cy="461665"/>
          </a:xfrm>
          <a:prstGeom prst="rect">
            <a:avLst/>
          </a:prstGeom>
          <a:noFill/>
        </p:spPr>
        <p:txBody>
          <a:bodyPr wrap="square" rtlCol="0">
            <a:spAutoFit/>
          </a:bodyPr>
          <a:lstStyle/>
          <a:p>
            <a:pPr algn="ctr"/>
            <a:r>
              <a:rPr lang="en-GB" sz="2400" b="1" dirty="0" smtClean="0">
                <a:solidFill>
                  <a:schemeClr val="bg1">
                    <a:lumMod val="50000"/>
                  </a:schemeClr>
                </a:solidFill>
                <a:latin typeface="Century Gothic" panose="020B0502020202020204" pitchFamily="34" charset="0"/>
              </a:rPr>
              <a:t>Influence campaigns</a:t>
            </a:r>
            <a:endParaRPr lang="en-GB" sz="2400" b="1" dirty="0">
              <a:solidFill>
                <a:schemeClr val="bg1">
                  <a:lumMod val="50000"/>
                </a:schemeClr>
              </a:solidFill>
              <a:latin typeface="Century Gothic" panose="020B0502020202020204" pitchFamily="34" charset="0"/>
            </a:endParaRPr>
          </a:p>
        </p:txBody>
      </p:sp>
      <p:sp>
        <p:nvSpPr>
          <p:cNvPr id="21" name="TextBox 20"/>
          <p:cNvSpPr txBox="1"/>
          <p:nvPr/>
        </p:nvSpPr>
        <p:spPr>
          <a:xfrm>
            <a:off x="528822" y="6063841"/>
            <a:ext cx="4195282" cy="461665"/>
          </a:xfrm>
          <a:prstGeom prst="rect">
            <a:avLst/>
          </a:prstGeom>
          <a:noFill/>
        </p:spPr>
        <p:txBody>
          <a:bodyPr wrap="square" rtlCol="0">
            <a:spAutoFit/>
          </a:bodyPr>
          <a:lstStyle/>
          <a:p>
            <a:pPr algn="ctr"/>
            <a:r>
              <a:rPr lang="en-GB" sz="2400" b="1" dirty="0" smtClean="0">
                <a:solidFill>
                  <a:schemeClr val="bg1">
                    <a:lumMod val="50000"/>
                  </a:schemeClr>
                </a:solidFill>
                <a:latin typeface="Century Gothic" panose="020B0502020202020204" pitchFamily="34" charset="0"/>
              </a:rPr>
              <a:t>Self-radicalisation</a:t>
            </a:r>
            <a:endParaRPr lang="en-GB" sz="2400" b="1" dirty="0">
              <a:solidFill>
                <a:schemeClr val="bg1">
                  <a:lumMod val="50000"/>
                </a:schemeClr>
              </a:solidFill>
              <a:latin typeface="Century Gothic" panose="020B0502020202020204" pitchFamily="34" charset="0"/>
            </a:endParaRPr>
          </a:p>
        </p:txBody>
      </p:sp>
      <p:sp>
        <p:nvSpPr>
          <p:cNvPr id="23" name="TextBox 22"/>
          <p:cNvSpPr txBox="1"/>
          <p:nvPr/>
        </p:nvSpPr>
        <p:spPr>
          <a:xfrm>
            <a:off x="5744328" y="5901950"/>
            <a:ext cx="3256020" cy="523220"/>
          </a:xfrm>
          <a:prstGeom prst="rect">
            <a:avLst/>
          </a:prstGeom>
          <a:noFill/>
        </p:spPr>
        <p:txBody>
          <a:bodyPr wrap="none" rtlCol="0">
            <a:spAutoFit/>
          </a:bodyPr>
          <a:lstStyle/>
          <a:p>
            <a:r>
              <a:rPr lang="en-GB" sz="2800" b="1" dirty="0" smtClean="0">
                <a:latin typeface="Century Gothic" panose="020B0502020202020204" pitchFamily="34" charset="0"/>
              </a:rPr>
              <a:t>Conventional war</a:t>
            </a:r>
            <a:endParaRPr lang="en-GB" sz="2800" b="1" dirty="0">
              <a:latin typeface="Century Gothic" panose="020B0502020202020204" pitchFamily="34" charset="0"/>
            </a:endParaRPr>
          </a:p>
        </p:txBody>
      </p:sp>
      <p:sp>
        <p:nvSpPr>
          <p:cNvPr id="24"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5</a:t>
            </a:fld>
            <a:r>
              <a:rPr lang="en-GB" dirty="0" smtClean="0"/>
              <a:t>/17</a:t>
            </a:r>
            <a:endParaRPr lang="en-GB" dirty="0"/>
          </a:p>
        </p:txBody>
      </p:sp>
    </p:spTree>
    <p:extLst>
      <p:ext uri="{BB962C8B-B14F-4D97-AF65-F5344CB8AC3E}">
        <p14:creationId xmlns:p14="http://schemas.microsoft.com/office/powerpoint/2010/main" val="969482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smtClean="0"/>
              <a:t>Our Non-</a:t>
            </a:r>
            <a:r>
              <a:rPr lang="en-GB" sz="3600" dirty="0"/>
              <a:t>S</a:t>
            </a:r>
            <a:r>
              <a:rPr lang="en-GB" sz="3600" b="1" dirty="0" smtClean="0"/>
              <a:t>ecurity Challenges</a:t>
            </a:r>
            <a:endParaRPr lang="en-GB" sz="3600" b="1" dirty="0"/>
          </a:p>
        </p:txBody>
      </p:sp>
      <p:grpSp>
        <p:nvGrpSpPr>
          <p:cNvPr id="26" name="Group 25"/>
          <p:cNvGrpSpPr/>
          <p:nvPr/>
        </p:nvGrpSpPr>
        <p:grpSpPr>
          <a:xfrm>
            <a:off x="6209092" y="1505352"/>
            <a:ext cx="457200" cy="548640"/>
            <a:chOff x="3892550" y="7983538"/>
            <a:chExt cx="354013" cy="465137"/>
          </a:xfrm>
          <a:solidFill>
            <a:schemeClr val="bg1">
              <a:lumMod val="85000"/>
            </a:schemeClr>
          </a:solidFill>
        </p:grpSpPr>
        <p:sp>
          <p:nvSpPr>
            <p:cNvPr id="27" name="Rounded Rectangle 26"/>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28" name="Oval 27"/>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29" name="Rounded Rectangle 28"/>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0" name="Rounded Rectangle 29"/>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grpSp>
        <p:nvGrpSpPr>
          <p:cNvPr id="31" name="Group 30"/>
          <p:cNvGrpSpPr/>
          <p:nvPr/>
        </p:nvGrpSpPr>
        <p:grpSpPr>
          <a:xfrm>
            <a:off x="6889192" y="1508161"/>
            <a:ext cx="457200" cy="548640"/>
            <a:chOff x="3892550" y="7983538"/>
            <a:chExt cx="354013" cy="465137"/>
          </a:xfrm>
          <a:solidFill>
            <a:schemeClr val="bg1">
              <a:lumMod val="65000"/>
            </a:schemeClr>
          </a:solidFill>
        </p:grpSpPr>
        <p:sp>
          <p:nvSpPr>
            <p:cNvPr id="32" name="Rounded Rectangle 31"/>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3" name="Oval 32"/>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4" name="Rounded Rectangle 33"/>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5" name="Rounded Rectangle 34"/>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grpSp>
        <p:nvGrpSpPr>
          <p:cNvPr id="36" name="Group 35"/>
          <p:cNvGrpSpPr/>
          <p:nvPr/>
        </p:nvGrpSpPr>
        <p:grpSpPr>
          <a:xfrm>
            <a:off x="8228317" y="1510970"/>
            <a:ext cx="457200" cy="548640"/>
            <a:chOff x="3892550" y="7983538"/>
            <a:chExt cx="354013" cy="465137"/>
          </a:xfrm>
          <a:solidFill>
            <a:schemeClr val="tx1"/>
          </a:solidFill>
        </p:grpSpPr>
        <p:sp>
          <p:nvSpPr>
            <p:cNvPr id="37" name="Rounded Rectangle 36"/>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8" name="Oval 37"/>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39" name="Rounded Rectangle 38"/>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40" name="Rounded Rectangle 39"/>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sp>
        <p:nvSpPr>
          <p:cNvPr id="54" name="TextBox 53"/>
          <p:cNvSpPr txBox="1"/>
          <p:nvPr/>
        </p:nvSpPr>
        <p:spPr>
          <a:xfrm>
            <a:off x="6551370" y="5979422"/>
            <a:ext cx="2116285" cy="523220"/>
          </a:xfrm>
          <a:prstGeom prst="rect">
            <a:avLst/>
          </a:prstGeom>
          <a:noFill/>
        </p:spPr>
        <p:txBody>
          <a:bodyPr wrap="none" rtlCol="0">
            <a:spAutoFit/>
          </a:bodyPr>
          <a:lstStyle/>
          <a:p>
            <a:r>
              <a:rPr lang="en-GB" sz="2800" b="1" dirty="0" smtClean="0">
                <a:latin typeface="Century Gothic" panose="020B0502020202020204" pitchFamily="34" charset="0"/>
              </a:rPr>
              <a:t>Pandemics</a:t>
            </a:r>
            <a:endParaRPr lang="en-GB" sz="2800" b="1" dirty="0">
              <a:latin typeface="Century Gothic" panose="020B0502020202020204" pitchFamily="34" charset="0"/>
            </a:endParaRPr>
          </a:p>
        </p:txBody>
      </p:sp>
      <p:sp>
        <p:nvSpPr>
          <p:cNvPr id="59" name="TextBox 58"/>
          <p:cNvSpPr txBox="1"/>
          <p:nvPr/>
        </p:nvSpPr>
        <p:spPr>
          <a:xfrm>
            <a:off x="617983" y="1523680"/>
            <a:ext cx="3886000" cy="523220"/>
          </a:xfrm>
          <a:prstGeom prst="rect">
            <a:avLst/>
          </a:prstGeom>
          <a:noFill/>
        </p:spPr>
        <p:txBody>
          <a:bodyPr wrap="none" rtlCol="0">
            <a:spAutoFit/>
          </a:bodyPr>
          <a:lstStyle/>
          <a:p>
            <a:r>
              <a:rPr lang="en-GB" sz="2800" b="1" dirty="0" smtClean="0">
                <a:latin typeface="Century Gothic" panose="020B0502020202020204" pitchFamily="34" charset="0"/>
              </a:rPr>
              <a:t>Economic stagnation</a:t>
            </a:r>
            <a:endParaRPr lang="en-GB" sz="2800" b="1" dirty="0">
              <a:latin typeface="Century Gothic" panose="020B0502020202020204" pitchFamily="34" charset="0"/>
            </a:endParaRPr>
          </a:p>
        </p:txBody>
      </p:sp>
      <p:sp>
        <p:nvSpPr>
          <p:cNvPr id="61" name="TextBox 60"/>
          <p:cNvSpPr txBox="1"/>
          <p:nvPr/>
        </p:nvSpPr>
        <p:spPr>
          <a:xfrm>
            <a:off x="5807817" y="2197499"/>
            <a:ext cx="3336183" cy="461665"/>
          </a:xfrm>
          <a:prstGeom prst="rect">
            <a:avLst/>
          </a:prstGeom>
          <a:noFill/>
        </p:spPr>
        <p:txBody>
          <a:bodyPr wrap="square" rtlCol="0">
            <a:spAutoFit/>
          </a:bodyPr>
          <a:lstStyle/>
          <a:p>
            <a:pPr algn="ctr"/>
            <a:r>
              <a:rPr lang="en-GB" sz="2400" b="1" dirty="0" smtClean="0">
                <a:solidFill>
                  <a:schemeClr val="tx1">
                    <a:lumMod val="50000"/>
                    <a:lumOff val="50000"/>
                  </a:schemeClr>
                </a:solidFill>
                <a:latin typeface="Century Gothic" panose="020B0502020202020204" pitchFamily="34" charset="0"/>
              </a:rPr>
              <a:t>Ageing population</a:t>
            </a:r>
            <a:endParaRPr lang="en-GB" sz="2400" b="1" dirty="0">
              <a:solidFill>
                <a:schemeClr val="tx1">
                  <a:lumMod val="50000"/>
                  <a:lumOff val="50000"/>
                </a:schemeClr>
              </a:solidFill>
              <a:latin typeface="Century Gothic" panose="020B0502020202020204" pitchFamily="34" charset="0"/>
            </a:endParaRPr>
          </a:p>
        </p:txBody>
      </p:sp>
      <p:sp>
        <p:nvSpPr>
          <p:cNvPr id="62" name="TextBox 61"/>
          <p:cNvSpPr txBox="1"/>
          <p:nvPr/>
        </p:nvSpPr>
        <p:spPr>
          <a:xfrm>
            <a:off x="1630160" y="2331969"/>
            <a:ext cx="3729150" cy="830997"/>
          </a:xfrm>
          <a:prstGeom prst="rect">
            <a:avLst/>
          </a:prstGeom>
          <a:noFill/>
        </p:spPr>
        <p:txBody>
          <a:bodyPr wrap="square" rtlCol="0">
            <a:spAutoFit/>
          </a:bodyPr>
          <a:lstStyle/>
          <a:p>
            <a:pPr algn="ctr"/>
            <a:r>
              <a:rPr lang="en-GB" sz="2400" b="1" dirty="0" smtClean="0">
                <a:solidFill>
                  <a:schemeClr val="tx1">
                    <a:lumMod val="50000"/>
                    <a:lumOff val="50000"/>
                  </a:schemeClr>
                </a:solidFill>
                <a:latin typeface="Century Gothic" panose="020B0502020202020204" pitchFamily="34" charset="0"/>
              </a:rPr>
              <a:t>Structural unemployment</a:t>
            </a:r>
            <a:endParaRPr lang="en-GB" sz="2400" b="1" dirty="0">
              <a:solidFill>
                <a:schemeClr val="tx1">
                  <a:lumMod val="50000"/>
                  <a:lumOff val="50000"/>
                </a:schemeClr>
              </a:solidFill>
              <a:latin typeface="Century Gothic" panose="020B0502020202020204" pitchFamily="34" charset="0"/>
            </a:endParaRPr>
          </a:p>
        </p:txBody>
      </p:sp>
      <p:sp>
        <p:nvSpPr>
          <p:cNvPr id="63" name="TextBox 62"/>
          <p:cNvSpPr txBox="1"/>
          <p:nvPr/>
        </p:nvSpPr>
        <p:spPr>
          <a:xfrm>
            <a:off x="4450783" y="5623146"/>
            <a:ext cx="2311282" cy="461665"/>
          </a:xfrm>
          <a:prstGeom prst="rect">
            <a:avLst/>
          </a:prstGeom>
          <a:noFill/>
        </p:spPr>
        <p:txBody>
          <a:bodyPr wrap="square" rtlCol="0">
            <a:spAutoFit/>
          </a:bodyPr>
          <a:lstStyle/>
          <a:p>
            <a:pPr algn="ctr"/>
            <a:r>
              <a:rPr lang="en-GB" sz="2400" b="1" dirty="0" smtClean="0">
                <a:solidFill>
                  <a:schemeClr val="tx1">
                    <a:lumMod val="50000"/>
                    <a:lumOff val="50000"/>
                  </a:schemeClr>
                </a:solidFill>
                <a:latin typeface="Century Gothic" panose="020B0502020202020204" pitchFamily="34" charset="0"/>
              </a:rPr>
              <a:t>Haze</a:t>
            </a:r>
            <a:endParaRPr lang="en-GB" sz="2400" b="1" dirty="0">
              <a:solidFill>
                <a:schemeClr val="tx1">
                  <a:lumMod val="50000"/>
                  <a:lumOff val="50000"/>
                </a:schemeClr>
              </a:solidFill>
              <a:latin typeface="Century Gothic" panose="020B0502020202020204" pitchFamily="34" charset="0"/>
            </a:endParaRPr>
          </a:p>
        </p:txBody>
      </p:sp>
      <p:sp>
        <p:nvSpPr>
          <p:cNvPr id="65" name="TextBox 64"/>
          <p:cNvSpPr txBox="1"/>
          <p:nvPr/>
        </p:nvSpPr>
        <p:spPr>
          <a:xfrm>
            <a:off x="713718" y="3998024"/>
            <a:ext cx="2781017" cy="830997"/>
          </a:xfrm>
          <a:prstGeom prst="rect">
            <a:avLst/>
          </a:prstGeom>
          <a:noFill/>
        </p:spPr>
        <p:txBody>
          <a:bodyPr wrap="square" rtlCol="0">
            <a:spAutoFit/>
          </a:bodyPr>
          <a:lstStyle/>
          <a:p>
            <a:pPr algn="ctr"/>
            <a:r>
              <a:rPr lang="en-GB" sz="2400" b="1" dirty="0" smtClean="0">
                <a:solidFill>
                  <a:schemeClr val="tx1">
                    <a:lumMod val="50000"/>
                    <a:lumOff val="50000"/>
                  </a:schemeClr>
                </a:solidFill>
                <a:latin typeface="Century Gothic" panose="020B0502020202020204" pitchFamily="34" charset="0"/>
              </a:rPr>
              <a:t>Technological disruption</a:t>
            </a:r>
            <a:endParaRPr lang="en-GB" sz="2400" b="1" dirty="0">
              <a:solidFill>
                <a:schemeClr val="tx1">
                  <a:lumMod val="50000"/>
                  <a:lumOff val="50000"/>
                </a:schemeClr>
              </a:solidFill>
              <a:latin typeface="Century Gothic" panose="020B0502020202020204" pitchFamily="34" charset="0"/>
            </a:endParaRPr>
          </a:p>
        </p:txBody>
      </p:sp>
      <p:sp>
        <p:nvSpPr>
          <p:cNvPr id="42" name="TextBox 41"/>
          <p:cNvSpPr txBox="1"/>
          <p:nvPr/>
        </p:nvSpPr>
        <p:spPr>
          <a:xfrm>
            <a:off x="372476" y="5496006"/>
            <a:ext cx="3641272" cy="523220"/>
          </a:xfrm>
          <a:prstGeom prst="rect">
            <a:avLst/>
          </a:prstGeom>
          <a:noFill/>
        </p:spPr>
        <p:txBody>
          <a:bodyPr wrap="square" rtlCol="0">
            <a:spAutoFit/>
          </a:bodyPr>
          <a:lstStyle/>
          <a:p>
            <a:pPr algn="ctr"/>
            <a:r>
              <a:rPr lang="en-GB" sz="2800" b="1" dirty="0" smtClean="0">
                <a:latin typeface="Century Gothic" panose="020B0502020202020204" pitchFamily="34" charset="0"/>
              </a:rPr>
              <a:t>Shrinking workforce</a:t>
            </a:r>
            <a:endParaRPr lang="en-GB" sz="2800" b="1" dirty="0">
              <a:latin typeface="Century Gothic" panose="020B0502020202020204" pitchFamily="34" charset="0"/>
            </a:endParaRPr>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6157" y="2932855"/>
            <a:ext cx="2399665" cy="1738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1698" y="4016736"/>
            <a:ext cx="2103610" cy="1678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3" name="Group 42"/>
          <p:cNvGrpSpPr>
            <a:grpSpLocks noChangeAspect="1"/>
          </p:cNvGrpSpPr>
          <p:nvPr/>
        </p:nvGrpSpPr>
        <p:grpSpPr>
          <a:xfrm>
            <a:off x="494840" y="2331970"/>
            <a:ext cx="1390508" cy="1390508"/>
            <a:chOff x="6980238" y="725488"/>
            <a:chExt cx="1063625" cy="1063625"/>
          </a:xfrm>
        </p:grpSpPr>
        <p:sp>
          <p:nvSpPr>
            <p:cNvPr id="44" name="Freeform 6"/>
            <p:cNvSpPr>
              <a:spLocks/>
            </p:cNvSpPr>
            <p:nvPr/>
          </p:nvSpPr>
          <p:spPr bwMode="auto">
            <a:xfrm>
              <a:off x="6988175" y="731838"/>
              <a:ext cx="1049338" cy="1050925"/>
            </a:xfrm>
            <a:custGeom>
              <a:avLst/>
              <a:gdLst>
                <a:gd name="T0" fmla="*/ 331 w 661"/>
                <a:gd name="T1" fmla="*/ 0 h 662"/>
                <a:gd name="T2" fmla="*/ 385 w 661"/>
                <a:gd name="T3" fmla="*/ 4 h 662"/>
                <a:gd name="T4" fmla="*/ 436 w 661"/>
                <a:gd name="T5" fmla="*/ 17 h 662"/>
                <a:gd name="T6" fmla="*/ 482 w 661"/>
                <a:gd name="T7" fmla="*/ 37 h 662"/>
                <a:gd name="T8" fmla="*/ 526 w 661"/>
                <a:gd name="T9" fmla="*/ 64 h 662"/>
                <a:gd name="T10" fmla="*/ 564 w 661"/>
                <a:gd name="T11" fmla="*/ 96 h 662"/>
                <a:gd name="T12" fmla="*/ 598 w 661"/>
                <a:gd name="T13" fmla="*/ 136 h 662"/>
                <a:gd name="T14" fmla="*/ 625 w 661"/>
                <a:gd name="T15" fmla="*/ 178 h 662"/>
                <a:gd name="T16" fmla="*/ 644 w 661"/>
                <a:gd name="T17" fmla="*/ 226 h 662"/>
                <a:gd name="T18" fmla="*/ 657 w 661"/>
                <a:gd name="T19" fmla="*/ 277 h 662"/>
                <a:gd name="T20" fmla="*/ 661 w 661"/>
                <a:gd name="T21" fmla="*/ 330 h 662"/>
                <a:gd name="T22" fmla="*/ 657 w 661"/>
                <a:gd name="T23" fmla="*/ 384 h 662"/>
                <a:gd name="T24" fmla="*/ 644 w 661"/>
                <a:gd name="T25" fmla="*/ 435 h 662"/>
                <a:gd name="T26" fmla="*/ 625 w 661"/>
                <a:gd name="T27" fmla="*/ 483 h 662"/>
                <a:gd name="T28" fmla="*/ 598 w 661"/>
                <a:gd name="T29" fmla="*/ 526 h 662"/>
                <a:gd name="T30" fmla="*/ 564 w 661"/>
                <a:gd name="T31" fmla="*/ 564 h 662"/>
                <a:gd name="T32" fmla="*/ 526 w 661"/>
                <a:gd name="T33" fmla="*/ 597 h 662"/>
                <a:gd name="T34" fmla="*/ 482 w 661"/>
                <a:gd name="T35" fmla="*/ 625 h 662"/>
                <a:gd name="T36" fmla="*/ 436 w 661"/>
                <a:gd name="T37" fmla="*/ 645 h 662"/>
                <a:gd name="T38" fmla="*/ 385 w 661"/>
                <a:gd name="T39" fmla="*/ 657 h 662"/>
                <a:gd name="T40" fmla="*/ 331 w 661"/>
                <a:gd name="T41" fmla="*/ 662 h 662"/>
                <a:gd name="T42" fmla="*/ 277 w 661"/>
                <a:gd name="T43" fmla="*/ 657 h 662"/>
                <a:gd name="T44" fmla="*/ 227 w 661"/>
                <a:gd name="T45" fmla="*/ 645 h 662"/>
                <a:gd name="T46" fmla="*/ 179 w 661"/>
                <a:gd name="T47" fmla="*/ 625 h 662"/>
                <a:gd name="T48" fmla="*/ 135 w 661"/>
                <a:gd name="T49" fmla="*/ 597 h 662"/>
                <a:gd name="T50" fmla="*/ 97 w 661"/>
                <a:gd name="T51" fmla="*/ 564 h 662"/>
                <a:gd name="T52" fmla="*/ 63 w 661"/>
                <a:gd name="T53" fmla="*/ 526 h 662"/>
                <a:gd name="T54" fmla="*/ 36 w 661"/>
                <a:gd name="T55" fmla="*/ 483 h 662"/>
                <a:gd name="T56" fmla="*/ 16 w 661"/>
                <a:gd name="T57" fmla="*/ 435 h 662"/>
                <a:gd name="T58" fmla="*/ 4 w 661"/>
                <a:gd name="T59" fmla="*/ 384 h 662"/>
                <a:gd name="T60" fmla="*/ 0 w 661"/>
                <a:gd name="T61" fmla="*/ 330 h 662"/>
                <a:gd name="T62" fmla="*/ 4 w 661"/>
                <a:gd name="T63" fmla="*/ 277 h 662"/>
                <a:gd name="T64" fmla="*/ 16 w 661"/>
                <a:gd name="T65" fmla="*/ 226 h 662"/>
                <a:gd name="T66" fmla="*/ 36 w 661"/>
                <a:gd name="T67" fmla="*/ 178 h 662"/>
                <a:gd name="T68" fmla="*/ 63 w 661"/>
                <a:gd name="T69" fmla="*/ 136 h 662"/>
                <a:gd name="T70" fmla="*/ 97 w 661"/>
                <a:gd name="T71" fmla="*/ 96 h 662"/>
                <a:gd name="T72" fmla="*/ 135 w 661"/>
                <a:gd name="T73" fmla="*/ 64 h 662"/>
                <a:gd name="T74" fmla="*/ 179 w 661"/>
                <a:gd name="T75" fmla="*/ 37 h 662"/>
                <a:gd name="T76" fmla="*/ 227 w 661"/>
                <a:gd name="T77" fmla="*/ 17 h 662"/>
                <a:gd name="T78" fmla="*/ 277 w 661"/>
                <a:gd name="T79" fmla="*/ 4 h 662"/>
                <a:gd name="T80" fmla="*/ 331 w 661"/>
                <a:gd name="T81"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1" h="662">
                  <a:moveTo>
                    <a:pt x="331" y="0"/>
                  </a:moveTo>
                  <a:lnTo>
                    <a:pt x="385" y="4"/>
                  </a:lnTo>
                  <a:lnTo>
                    <a:pt x="436" y="17"/>
                  </a:lnTo>
                  <a:lnTo>
                    <a:pt x="482" y="37"/>
                  </a:lnTo>
                  <a:lnTo>
                    <a:pt x="526" y="64"/>
                  </a:lnTo>
                  <a:lnTo>
                    <a:pt x="564" y="96"/>
                  </a:lnTo>
                  <a:lnTo>
                    <a:pt x="598" y="136"/>
                  </a:lnTo>
                  <a:lnTo>
                    <a:pt x="625" y="178"/>
                  </a:lnTo>
                  <a:lnTo>
                    <a:pt x="644" y="226"/>
                  </a:lnTo>
                  <a:lnTo>
                    <a:pt x="657" y="277"/>
                  </a:lnTo>
                  <a:lnTo>
                    <a:pt x="661" y="330"/>
                  </a:lnTo>
                  <a:lnTo>
                    <a:pt x="657" y="384"/>
                  </a:lnTo>
                  <a:lnTo>
                    <a:pt x="644" y="435"/>
                  </a:lnTo>
                  <a:lnTo>
                    <a:pt x="625" y="483"/>
                  </a:lnTo>
                  <a:lnTo>
                    <a:pt x="598" y="526"/>
                  </a:lnTo>
                  <a:lnTo>
                    <a:pt x="564" y="564"/>
                  </a:lnTo>
                  <a:lnTo>
                    <a:pt x="526" y="597"/>
                  </a:lnTo>
                  <a:lnTo>
                    <a:pt x="482" y="625"/>
                  </a:lnTo>
                  <a:lnTo>
                    <a:pt x="436" y="645"/>
                  </a:lnTo>
                  <a:lnTo>
                    <a:pt x="385" y="657"/>
                  </a:lnTo>
                  <a:lnTo>
                    <a:pt x="331" y="662"/>
                  </a:lnTo>
                  <a:lnTo>
                    <a:pt x="277" y="657"/>
                  </a:lnTo>
                  <a:lnTo>
                    <a:pt x="227" y="645"/>
                  </a:lnTo>
                  <a:lnTo>
                    <a:pt x="179" y="625"/>
                  </a:lnTo>
                  <a:lnTo>
                    <a:pt x="135" y="597"/>
                  </a:lnTo>
                  <a:lnTo>
                    <a:pt x="97" y="564"/>
                  </a:lnTo>
                  <a:lnTo>
                    <a:pt x="63" y="526"/>
                  </a:lnTo>
                  <a:lnTo>
                    <a:pt x="36" y="483"/>
                  </a:lnTo>
                  <a:lnTo>
                    <a:pt x="16" y="435"/>
                  </a:lnTo>
                  <a:lnTo>
                    <a:pt x="4" y="384"/>
                  </a:lnTo>
                  <a:lnTo>
                    <a:pt x="0" y="330"/>
                  </a:lnTo>
                  <a:lnTo>
                    <a:pt x="4" y="277"/>
                  </a:lnTo>
                  <a:lnTo>
                    <a:pt x="16" y="226"/>
                  </a:lnTo>
                  <a:lnTo>
                    <a:pt x="36" y="178"/>
                  </a:lnTo>
                  <a:lnTo>
                    <a:pt x="63" y="136"/>
                  </a:lnTo>
                  <a:lnTo>
                    <a:pt x="97" y="96"/>
                  </a:lnTo>
                  <a:lnTo>
                    <a:pt x="135" y="64"/>
                  </a:lnTo>
                  <a:lnTo>
                    <a:pt x="179" y="37"/>
                  </a:lnTo>
                  <a:lnTo>
                    <a:pt x="227" y="17"/>
                  </a:lnTo>
                  <a:lnTo>
                    <a:pt x="277" y="4"/>
                  </a:lnTo>
                  <a:lnTo>
                    <a:pt x="331" y="0"/>
                  </a:lnTo>
                  <a:close/>
                </a:path>
              </a:pathLst>
            </a:custGeom>
            <a:solidFill>
              <a:schemeClr val="accent6">
                <a:lumMod val="20000"/>
                <a:lumOff val="80000"/>
              </a:schemeClr>
            </a:solidFill>
            <a:ln w="0">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7"/>
            <p:cNvSpPr>
              <a:spLocks noEditPoints="1"/>
            </p:cNvSpPr>
            <p:nvPr/>
          </p:nvSpPr>
          <p:spPr bwMode="auto">
            <a:xfrm>
              <a:off x="6980238" y="725488"/>
              <a:ext cx="1063625" cy="1063625"/>
            </a:xfrm>
            <a:custGeom>
              <a:avLst/>
              <a:gdLst>
                <a:gd name="T0" fmla="*/ 282 w 670"/>
                <a:gd name="T1" fmla="*/ 13 h 670"/>
                <a:gd name="T2" fmla="*/ 185 w 670"/>
                <a:gd name="T3" fmla="*/ 44 h 670"/>
                <a:gd name="T4" fmla="*/ 105 w 670"/>
                <a:gd name="T5" fmla="*/ 103 h 670"/>
                <a:gd name="T6" fmla="*/ 45 w 670"/>
                <a:gd name="T7" fmla="*/ 185 h 670"/>
                <a:gd name="T8" fmla="*/ 13 w 670"/>
                <a:gd name="T9" fmla="*/ 282 h 670"/>
                <a:gd name="T10" fmla="*/ 13 w 670"/>
                <a:gd name="T11" fmla="*/ 388 h 670"/>
                <a:gd name="T12" fmla="*/ 45 w 670"/>
                <a:gd name="T13" fmla="*/ 485 h 670"/>
                <a:gd name="T14" fmla="*/ 105 w 670"/>
                <a:gd name="T15" fmla="*/ 566 h 670"/>
                <a:gd name="T16" fmla="*/ 185 w 670"/>
                <a:gd name="T17" fmla="*/ 625 h 670"/>
                <a:gd name="T18" fmla="*/ 282 w 670"/>
                <a:gd name="T19" fmla="*/ 657 h 670"/>
                <a:gd name="T20" fmla="*/ 388 w 670"/>
                <a:gd name="T21" fmla="*/ 657 h 670"/>
                <a:gd name="T22" fmla="*/ 486 w 670"/>
                <a:gd name="T23" fmla="*/ 625 h 670"/>
                <a:gd name="T24" fmla="*/ 566 w 670"/>
                <a:gd name="T25" fmla="*/ 566 h 670"/>
                <a:gd name="T26" fmla="*/ 625 w 670"/>
                <a:gd name="T27" fmla="*/ 485 h 670"/>
                <a:gd name="T28" fmla="*/ 658 w 670"/>
                <a:gd name="T29" fmla="*/ 388 h 670"/>
                <a:gd name="T30" fmla="*/ 658 w 670"/>
                <a:gd name="T31" fmla="*/ 282 h 670"/>
                <a:gd name="T32" fmla="*/ 625 w 670"/>
                <a:gd name="T33" fmla="*/ 185 h 670"/>
                <a:gd name="T34" fmla="*/ 566 w 670"/>
                <a:gd name="T35" fmla="*/ 103 h 670"/>
                <a:gd name="T36" fmla="*/ 486 w 670"/>
                <a:gd name="T37" fmla="*/ 44 h 670"/>
                <a:gd name="T38" fmla="*/ 388 w 670"/>
                <a:gd name="T39" fmla="*/ 13 h 670"/>
                <a:gd name="T40" fmla="*/ 336 w 670"/>
                <a:gd name="T41" fmla="*/ 0 h 670"/>
                <a:gd name="T42" fmla="*/ 442 w 670"/>
                <a:gd name="T43" fmla="*/ 17 h 670"/>
                <a:gd name="T44" fmla="*/ 534 w 670"/>
                <a:gd name="T45" fmla="*/ 65 h 670"/>
                <a:gd name="T46" fmla="*/ 606 w 670"/>
                <a:gd name="T47" fmla="*/ 137 h 670"/>
                <a:gd name="T48" fmla="*/ 654 w 670"/>
                <a:gd name="T49" fmla="*/ 228 h 670"/>
                <a:gd name="T50" fmla="*/ 670 w 670"/>
                <a:gd name="T51" fmla="*/ 334 h 670"/>
                <a:gd name="T52" fmla="*/ 654 w 670"/>
                <a:gd name="T53" fmla="*/ 440 h 670"/>
                <a:gd name="T54" fmla="*/ 606 w 670"/>
                <a:gd name="T55" fmla="*/ 532 h 670"/>
                <a:gd name="T56" fmla="*/ 534 w 670"/>
                <a:gd name="T57" fmla="*/ 605 h 670"/>
                <a:gd name="T58" fmla="*/ 442 w 670"/>
                <a:gd name="T59" fmla="*/ 652 h 670"/>
                <a:gd name="T60" fmla="*/ 336 w 670"/>
                <a:gd name="T61" fmla="*/ 670 h 670"/>
                <a:gd name="T62" fmla="*/ 230 w 670"/>
                <a:gd name="T63" fmla="*/ 652 h 670"/>
                <a:gd name="T64" fmla="*/ 137 w 670"/>
                <a:gd name="T65" fmla="*/ 605 h 670"/>
                <a:gd name="T66" fmla="*/ 65 w 670"/>
                <a:gd name="T67" fmla="*/ 532 h 670"/>
                <a:gd name="T68" fmla="*/ 17 w 670"/>
                <a:gd name="T69" fmla="*/ 440 h 670"/>
                <a:gd name="T70" fmla="*/ 0 w 670"/>
                <a:gd name="T71" fmla="*/ 334 h 670"/>
                <a:gd name="T72" fmla="*/ 17 w 670"/>
                <a:gd name="T73" fmla="*/ 228 h 670"/>
                <a:gd name="T74" fmla="*/ 65 w 670"/>
                <a:gd name="T75" fmla="*/ 137 h 670"/>
                <a:gd name="T76" fmla="*/ 137 w 670"/>
                <a:gd name="T77" fmla="*/ 65 h 670"/>
                <a:gd name="T78" fmla="*/ 230 w 670"/>
                <a:gd name="T79" fmla="*/ 17 h 670"/>
                <a:gd name="T80" fmla="*/ 336 w 670"/>
                <a:gd name="T8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0" h="670">
                  <a:moveTo>
                    <a:pt x="336" y="8"/>
                  </a:moveTo>
                  <a:lnTo>
                    <a:pt x="282" y="13"/>
                  </a:lnTo>
                  <a:lnTo>
                    <a:pt x="232" y="24"/>
                  </a:lnTo>
                  <a:lnTo>
                    <a:pt x="185" y="44"/>
                  </a:lnTo>
                  <a:lnTo>
                    <a:pt x="143" y="71"/>
                  </a:lnTo>
                  <a:lnTo>
                    <a:pt x="105" y="103"/>
                  </a:lnTo>
                  <a:lnTo>
                    <a:pt x="72" y="141"/>
                  </a:lnTo>
                  <a:lnTo>
                    <a:pt x="45" y="185"/>
                  </a:lnTo>
                  <a:lnTo>
                    <a:pt x="26" y="231"/>
                  </a:lnTo>
                  <a:lnTo>
                    <a:pt x="13" y="282"/>
                  </a:lnTo>
                  <a:lnTo>
                    <a:pt x="9" y="334"/>
                  </a:lnTo>
                  <a:lnTo>
                    <a:pt x="13" y="388"/>
                  </a:lnTo>
                  <a:lnTo>
                    <a:pt x="26" y="437"/>
                  </a:lnTo>
                  <a:lnTo>
                    <a:pt x="45" y="485"/>
                  </a:lnTo>
                  <a:lnTo>
                    <a:pt x="72" y="527"/>
                  </a:lnTo>
                  <a:lnTo>
                    <a:pt x="105" y="566"/>
                  </a:lnTo>
                  <a:lnTo>
                    <a:pt x="143" y="598"/>
                  </a:lnTo>
                  <a:lnTo>
                    <a:pt x="185" y="625"/>
                  </a:lnTo>
                  <a:lnTo>
                    <a:pt x="232" y="645"/>
                  </a:lnTo>
                  <a:lnTo>
                    <a:pt x="282" y="657"/>
                  </a:lnTo>
                  <a:lnTo>
                    <a:pt x="336" y="661"/>
                  </a:lnTo>
                  <a:lnTo>
                    <a:pt x="388" y="657"/>
                  </a:lnTo>
                  <a:lnTo>
                    <a:pt x="439" y="645"/>
                  </a:lnTo>
                  <a:lnTo>
                    <a:pt x="486" y="625"/>
                  </a:lnTo>
                  <a:lnTo>
                    <a:pt x="528" y="598"/>
                  </a:lnTo>
                  <a:lnTo>
                    <a:pt x="566" y="566"/>
                  </a:lnTo>
                  <a:lnTo>
                    <a:pt x="600" y="527"/>
                  </a:lnTo>
                  <a:lnTo>
                    <a:pt x="625" y="485"/>
                  </a:lnTo>
                  <a:lnTo>
                    <a:pt x="647" y="437"/>
                  </a:lnTo>
                  <a:lnTo>
                    <a:pt x="658" y="388"/>
                  </a:lnTo>
                  <a:lnTo>
                    <a:pt x="662" y="334"/>
                  </a:lnTo>
                  <a:lnTo>
                    <a:pt x="658" y="282"/>
                  </a:lnTo>
                  <a:lnTo>
                    <a:pt x="647" y="231"/>
                  </a:lnTo>
                  <a:lnTo>
                    <a:pt x="625" y="185"/>
                  </a:lnTo>
                  <a:lnTo>
                    <a:pt x="600" y="141"/>
                  </a:lnTo>
                  <a:lnTo>
                    <a:pt x="566" y="103"/>
                  </a:lnTo>
                  <a:lnTo>
                    <a:pt x="528" y="71"/>
                  </a:lnTo>
                  <a:lnTo>
                    <a:pt x="486" y="44"/>
                  </a:lnTo>
                  <a:lnTo>
                    <a:pt x="439" y="24"/>
                  </a:lnTo>
                  <a:lnTo>
                    <a:pt x="388" y="13"/>
                  </a:lnTo>
                  <a:lnTo>
                    <a:pt x="336" y="8"/>
                  </a:lnTo>
                  <a:close/>
                  <a:moveTo>
                    <a:pt x="336" y="0"/>
                  </a:moveTo>
                  <a:lnTo>
                    <a:pt x="390" y="4"/>
                  </a:lnTo>
                  <a:lnTo>
                    <a:pt x="442" y="17"/>
                  </a:lnTo>
                  <a:lnTo>
                    <a:pt x="490" y="37"/>
                  </a:lnTo>
                  <a:lnTo>
                    <a:pt x="534" y="65"/>
                  </a:lnTo>
                  <a:lnTo>
                    <a:pt x="572" y="97"/>
                  </a:lnTo>
                  <a:lnTo>
                    <a:pt x="606" y="137"/>
                  </a:lnTo>
                  <a:lnTo>
                    <a:pt x="634" y="181"/>
                  </a:lnTo>
                  <a:lnTo>
                    <a:pt x="654" y="228"/>
                  </a:lnTo>
                  <a:lnTo>
                    <a:pt x="666" y="281"/>
                  </a:lnTo>
                  <a:lnTo>
                    <a:pt x="670" y="334"/>
                  </a:lnTo>
                  <a:lnTo>
                    <a:pt x="666" y="389"/>
                  </a:lnTo>
                  <a:lnTo>
                    <a:pt x="654" y="440"/>
                  </a:lnTo>
                  <a:lnTo>
                    <a:pt x="634" y="488"/>
                  </a:lnTo>
                  <a:lnTo>
                    <a:pt x="606" y="532"/>
                  </a:lnTo>
                  <a:lnTo>
                    <a:pt x="572" y="571"/>
                  </a:lnTo>
                  <a:lnTo>
                    <a:pt x="534" y="605"/>
                  </a:lnTo>
                  <a:lnTo>
                    <a:pt x="490" y="632"/>
                  </a:lnTo>
                  <a:lnTo>
                    <a:pt x="442" y="652"/>
                  </a:lnTo>
                  <a:lnTo>
                    <a:pt x="390" y="664"/>
                  </a:lnTo>
                  <a:lnTo>
                    <a:pt x="336" y="670"/>
                  </a:lnTo>
                  <a:lnTo>
                    <a:pt x="281" y="664"/>
                  </a:lnTo>
                  <a:lnTo>
                    <a:pt x="230" y="652"/>
                  </a:lnTo>
                  <a:lnTo>
                    <a:pt x="182" y="632"/>
                  </a:lnTo>
                  <a:lnTo>
                    <a:pt x="137" y="605"/>
                  </a:lnTo>
                  <a:lnTo>
                    <a:pt x="99" y="571"/>
                  </a:lnTo>
                  <a:lnTo>
                    <a:pt x="65" y="532"/>
                  </a:lnTo>
                  <a:lnTo>
                    <a:pt x="38" y="488"/>
                  </a:lnTo>
                  <a:lnTo>
                    <a:pt x="17" y="440"/>
                  </a:lnTo>
                  <a:lnTo>
                    <a:pt x="5" y="389"/>
                  </a:lnTo>
                  <a:lnTo>
                    <a:pt x="0" y="334"/>
                  </a:lnTo>
                  <a:lnTo>
                    <a:pt x="5" y="281"/>
                  </a:lnTo>
                  <a:lnTo>
                    <a:pt x="17" y="228"/>
                  </a:lnTo>
                  <a:lnTo>
                    <a:pt x="38" y="181"/>
                  </a:lnTo>
                  <a:lnTo>
                    <a:pt x="65" y="137"/>
                  </a:lnTo>
                  <a:lnTo>
                    <a:pt x="99" y="97"/>
                  </a:lnTo>
                  <a:lnTo>
                    <a:pt x="137" y="65"/>
                  </a:lnTo>
                  <a:lnTo>
                    <a:pt x="182" y="37"/>
                  </a:lnTo>
                  <a:lnTo>
                    <a:pt x="230" y="17"/>
                  </a:lnTo>
                  <a:lnTo>
                    <a:pt x="281" y="4"/>
                  </a:lnTo>
                  <a:lnTo>
                    <a:pt x="33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p:cNvSpPr>
              <a:spLocks noEditPoints="1"/>
            </p:cNvSpPr>
            <p:nvPr/>
          </p:nvSpPr>
          <p:spPr bwMode="auto">
            <a:xfrm>
              <a:off x="6994523" y="741362"/>
              <a:ext cx="1036638" cy="969963"/>
            </a:xfrm>
            <a:custGeom>
              <a:avLst/>
              <a:gdLst>
                <a:gd name="T0" fmla="*/ 601 w 653"/>
                <a:gd name="T1" fmla="*/ 475 h 611"/>
                <a:gd name="T2" fmla="*/ 111 w 653"/>
                <a:gd name="T3" fmla="*/ 292 h 611"/>
                <a:gd name="T4" fmla="*/ 148 w 653"/>
                <a:gd name="T5" fmla="*/ 323 h 611"/>
                <a:gd name="T6" fmla="*/ 82 w 653"/>
                <a:gd name="T7" fmla="*/ 292 h 611"/>
                <a:gd name="T8" fmla="*/ 564 w 653"/>
                <a:gd name="T9" fmla="*/ 103 h 611"/>
                <a:gd name="T10" fmla="*/ 653 w 653"/>
                <a:gd name="T11" fmla="*/ 334 h 611"/>
                <a:gd name="T12" fmla="*/ 588 w 653"/>
                <a:gd name="T13" fmla="*/ 292 h 611"/>
                <a:gd name="T14" fmla="*/ 563 w 653"/>
                <a:gd name="T15" fmla="*/ 231 h 611"/>
                <a:gd name="T16" fmla="*/ 484 w 653"/>
                <a:gd name="T17" fmla="*/ 235 h 611"/>
                <a:gd name="T18" fmla="*/ 513 w 653"/>
                <a:gd name="T19" fmla="*/ 245 h 611"/>
                <a:gd name="T20" fmla="*/ 581 w 653"/>
                <a:gd name="T21" fmla="*/ 326 h 611"/>
                <a:gd name="T22" fmla="*/ 642 w 653"/>
                <a:gd name="T23" fmla="*/ 375 h 611"/>
                <a:gd name="T24" fmla="*/ 594 w 653"/>
                <a:gd name="T25" fmla="*/ 405 h 611"/>
                <a:gd name="T26" fmla="*/ 585 w 653"/>
                <a:gd name="T27" fmla="*/ 447 h 611"/>
                <a:gd name="T28" fmla="*/ 588 w 653"/>
                <a:gd name="T29" fmla="*/ 481 h 611"/>
                <a:gd name="T30" fmla="*/ 571 w 653"/>
                <a:gd name="T31" fmla="*/ 541 h 611"/>
                <a:gd name="T32" fmla="*/ 491 w 653"/>
                <a:gd name="T33" fmla="*/ 544 h 611"/>
                <a:gd name="T34" fmla="*/ 467 w 653"/>
                <a:gd name="T35" fmla="*/ 427 h 611"/>
                <a:gd name="T36" fmla="*/ 464 w 653"/>
                <a:gd name="T37" fmla="*/ 365 h 611"/>
                <a:gd name="T38" fmla="*/ 389 w 653"/>
                <a:gd name="T39" fmla="*/ 371 h 611"/>
                <a:gd name="T40" fmla="*/ 350 w 653"/>
                <a:gd name="T41" fmla="*/ 285 h 611"/>
                <a:gd name="T42" fmla="*/ 413 w 653"/>
                <a:gd name="T43" fmla="*/ 221 h 611"/>
                <a:gd name="T44" fmla="*/ 389 w 653"/>
                <a:gd name="T45" fmla="*/ 193 h 611"/>
                <a:gd name="T46" fmla="*/ 434 w 653"/>
                <a:gd name="T47" fmla="*/ 158 h 611"/>
                <a:gd name="T48" fmla="*/ 409 w 653"/>
                <a:gd name="T49" fmla="*/ 113 h 611"/>
                <a:gd name="T50" fmla="*/ 433 w 653"/>
                <a:gd name="T51" fmla="*/ 103 h 611"/>
                <a:gd name="T52" fmla="*/ 491 w 653"/>
                <a:gd name="T53" fmla="*/ 121 h 611"/>
                <a:gd name="T54" fmla="*/ 461 w 653"/>
                <a:gd name="T55" fmla="*/ 90 h 611"/>
                <a:gd name="T56" fmla="*/ 200 w 653"/>
                <a:gd name="T57" fmla="*/ 39 h 611"/>
                <a:gd name="T58" fmla="*/ 200 w 653"/>
                <a:gd name="T59" fmla="*/ 39 h 611"/>
                <a:gd name="T60" fmla="*/ 166 w 653"/>
                <a:gd name="T61" fmla="*/ 82 h 611"/>
                <a:gd name="T62" fmla="*/ 216 w 653"/>
                <a:gd name="T63" fmla="*/ 158 h 611"/>
                <a:gd name="T64" fmla="*/ 189 w 653"/>
                <a:gd name="T65" fmla="*/ 149 h 611"/>
                <a:gd name="T66" fmla="*/ 148 w 653"/>
                <a:gd name="T67" fmla="*/ 171 h 611"/>
                <a:gd name="T68" fmla="*/ 96 w 653"/>
                <a:gd name="T69" fmla="*/ 223 h 611"/>
                <a:gd name="T70" fmla="*/ 84 w 653"/>
                <a:gd name="T71" fmla="*/ 244 h 611"/>
                <a:gd name="T72" fmla="*/ 35 w 653"/>
                <a:gd name="T73" fmla="*/ 268 h 611"/>
                <a:gd name="T74" fmla="*/ 59 w 653"/>
                <a:gd name="T75" fmla="*/ 316 h 611"/>
                <a:gd name="T76" fmla="*/ 70 w 653"/>
                <a:gd name="T77" fmla="*/ 337 h 611"/>
                <a:gd name="T78" fmla="*/ 169 w 653"/>
                <a:gd name="T79" fmla="*/ 354 h 611"/>
                <a:gd name="T80" fmla="*/ 237 w 653"/>
                <a:gd name="T81" fmla="*/ 392 h 611"/>
                <a:gd name="T82" fmla="*/ 251 w 653"/>
                <a:gd name="T83" fmla="*/ 493 h 611"/>
                <a:gd name="T84" fmla="*/ 169 w 653"/>
                <a:gd name="T85" fmla="*/ 611 h 611"/>
                <a:gd name="T86" fmla="*/ 128 w 653"/>
                <a:gd name="T87" fmla="*/ 529 h 611"/>
                <a:gd name="T88" fmla="*/ 104 w 653"/>
                <a:gd name="T89" fmla="*/ 482 h 611"/>
                <a:gd name="T90" fmla="*/ 77 w 653"/>
                <a:gd name="T91" fmla="*/ 416 h 611"/>
                <a:gd name="T92" fmla="*/ 49 w 653"/>
                <a:gd name="T93" fmla="*/ 350 h 611"/>
                <a:gd name="T94" fmla="*/ 24 w 653"/>
                <a:gd name="T95" fmla="*/ 333 h 611"/>
                <a:gd name="T96" fmla="*/ 17 w 653"/>
                <a:gd name="T97" fmla="*/ 224 h 611"/>
                <a:gd name="T98" fmla="*/ 327 w 653"/>
                <a:gd name="T99" fmla="*/ 0 h 611"/>
                <a:gd name="T100" fmla="*/ 369 w 653"/>
                <a:gd name="T101" fmla="*/ 14 h 611"/>
                <a:gd name="T102" fmla="*/ 400 w 653"/>
                <a:gd name="T103" fmla="*/ 66 h 611"/>
                <a:gd name="T104" fmla="*/ 379 w 653"/>
                <a:gd name="T105" fmla="*/ 76 h 611"/>
                <a:gd name="T106" fmla="*/ 357 w 653"/>
                <a:gd name="T107" fmla="*/ 53 h 611"/>
                <a:gd name="T108" fmla="*/ 283 w 653"/>
                <a:gd name="T109" fmla="*/ 82 h 611"/>
                <a:gd name="T110" fmla="*/ 230 w 653"/>
                <a:gd name="T111" fmla="*/ 66 h 611"/>
                <a:gd name="T112" fmla="*/ 327 w 653"/>
                <a:gd name="T113" fmla="*/ 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3" h="611">
                  <a:moveTo>
                    <a:pt x="623" y="461"/>
                  </a:moveTo>
                  <a:lnTo>
                    <a:pt x="608" y="489"/>
                  </a:lnTo>
                  <a:lnTo>
                    <a:pt x="591" y="515"/>
                  </a:lnTo>
                  <a:lnTo>
                    <a:pt x="590" y="502"/>
                  </a:lnTo>
                  <a:lnTo>
                    <a:pt x="592" y="488"/>
                  </a:lnTo>
                  <a:lnTo>
                    <a:pt x="601" y="475"/>
                  </a:lnTo>
                  <a:lnTo>
                    <a:pt x="611" y="467"/>
                  </a:lnTo>
                  <a:lnTo>
                    <a:pt x="623" y="461"/>
                  </a:lnTo>
                  <a:close/>
                  <a:moveTo>
                    <a:pt x="94" y="265"/>
                  </a:moveTo>
                  <a:lnTo>
                    <a:pt x="96" y="278"/>
                  </a:lnTo>
                  <a:lnTo>
                    <a:pt x="101" y="286"/>
                  </a:lnTo>
                  <a:lnTo>
                    <a:pt x="111" y="292"/>
                  </a:lnTo>
                  <a:lnTo>
                    <a:pt x="123" y="297"/>
                  </a:lnTo>
                  <a:lnTo>
                    <a:pt x="134" y="302"/>
                  </a:lnTo>
                  <a:lnTo>
                    <a:pt x="145" y="306"/>
                  </a:lnTo>
                  <a:lnTo>
                    <a:pt x="154" y="313"/>
                  </a:lnTo>
                  <a:lnTo>
                    <a:pt x="156" y="323"/>
                  </a:lnTo>
                  <a:lnTo>
                    <a:pt x="148" y="323"/>
                  </a:lnTo>
                  <a:lnTo>
                    <a:pt x="137" y="321"/>
                  </a:lnTo>
                  <a:lnTo>
                    <a:pt x="124" y="317"/>
                  </a:lnTo>
                  <a:lnTo>
                    <a:pt x="110" y="313"/>
                  </a:lnTo>
                  <a:lnTo>
                    <a:pt x="99" y="307"/>
                  </a:lnTo>
                  <a:lnTo>
                    <a:pt x="90" y="302"/>
                  </a:lnTo>
                  <a:lnTo>
                    <a:pt x="82" y="292"/>
                  </a:lnTo>
                  <a:lnTo>
                    <a:pt x="80" y="282"/>
                  </a:lnTo>
                  <a:lnTo>
                    <a:pt x="89" y="269"/>
                  </a:lnTo>
                  <a:lnTo>
                    <a:pt x="94" y="265"/>
                  </a:lnTo>
                  <a:close/>
                  <a:moveTo>
                    <a:pt x="489" y="44"/>
                  </a:moveTo>
                  <a:lnTo>
                    <a:pt x="529" y="70"/>
                  </a:lnTo>
                  <a:lnTo>
                    <a:pt x="564" y="103"/>
                  </a:lnTo>
                  <a:lnTo>
                    <a:pt x="595" y="139"/>
                  </a:lnTo>
                  <a:lnTo>
                    <a:pt x="619" y="182"/>
                  </a:lnTo>
                  <a:lnTo>
                    <a:pt x="638" y="227"/>
                  </a:lnTo>
                  <a:lnTo>
                    <a:pt x="649" y="275"/>
                  </a:lnTo>
                  <a:lnTo>
                    <a:pt x="653" y="326"/>
                  </a:lnTo>
                  <a:lnTo>
                    <a:pt x="653" y="334"/>
                  </a:lnTo>
                  <a:lnTo>
                    <a:pt x="652" y="343"/>
                  </a:lnTo>
                  <a:lnTo>
                    <a:pt x="636" y="340"/>
                  </a:lnTo>
                  <a:lnTo>
                    <a:pt x="622" y="331"/>
                  </a:lnTo>
                  <a:lnTo>
                    <a:pt x="608" y="320"/>
                  </a:lnTo>
                  <a:lnTo>
                    <a:pt x="598" y="309"/>
                  </a:lnTo>
                  <a:lnTo>
                    <a:pt x="588" y="292"/>
                  </a:lnTo>
                  <a:lnTo>
                    <a:pt x="581" y="273"/>
                  </a:lnTo>
                  <a:lnTo>
                    <a:pt x="581" y="262"/>
                  </a:lnTo>
                  <a:lnTo>
                    <a:pt x="580" y="251"/>
                  </a:lnTo>
                  <a:lnTo>
                    <a:pt x="577" y="241"/>
                  </a:lnTo>
                  <a:lnTo>
                    <a:pt x="570" y="233"/>
                  </a:lnTo>
                  <a:lnTo>
                    <a:pt x="563" y="231"/>
                  </a:lnTo>
                  <a:lnTo>
                    <a:pt x="549" y="228"/>
                  </a:lnTo>
                  <a:lnTo>
                    <a:pt x="532" y="228"/>
                  </a:lnTo>
                  <a:lnTo>
                    <a:pt x="515" y="228"/>
                  </a:lnTo>
                  <a:lnTo>
                    <a:pt x="499" y="230"/>
                  </a:lnTo>
                  <a:lnTo>
                    <a:pt x="488" y="233"/>
                  </a:lnTo>
                  <a:lnTo>
                    <a:pt x="484" y="235"/>
                  </a:lnTo>
                  <a:lnTo>
                    <a:pt x="484" y="242"/>
                  </a:lnTo>
                  <a:lnTo>
                    <a:pt x="488" y="245"/>
                  </a:lnTo>
                  <a:lnTo>
                    <a:pt x="494" y="247"/>
                  </a:lnTo>
                  <a:lnTo>
                    <a:pt x="501" y="247"/>
                  </a:lnTo>
                  <a:lnTo>
                    <a:pt x="508" y="245"/>
                  </a:lnTo>
                  <a:lnTo>
                    <a:pt x="513" y="245"/>
                  </a:lnTo>
                  <a:lnTo>
                    <a:pt x="532" y="249"/>
                  </a:lnTo>
                  <a:lnTo>
                    <a:pt x="549" y="261"/>
                  </a:lnTo>
                  <a:lnTo>
                    <a:pt x="560" y="275"/>
                  </a:lnTo>
                  <a:lnTo>
                    <a:pt x="567" y="292"/>
                  </a:lnTo>
                  <a:lnTo>
                    <a:pt x="574" y="309"/>
                  </a:lnTo>
                  <a:lnTo>
                    <a:pt x="581" y="326"/>
                  </a:lnTo>
                  <a:lnTo>
                    <a:pt x="592" y="341"/>
                  </a:lnTo>
                  <a:lnTo>
                    <a:pt x="601" y="348"/>
                  </a:lnTo>
                  <a:lnTo>
                    <a:pt x="614" y="354"/>
                  </a:lnTo>
                  <a:lnTo>
                    <a:pt x="628" y="360"/>
                  </a:lnTo>
                  <a:lnTo>
                    <a:pt x="638" y="367"/>
                  </a:lnTo>
                  <a:lnTo>
                    <a:pt x="642" y="375"/>
                  </a:lnTo>
                  <a:lnTo>
                    <a:pt x="639" y="383"/>
                  </a:lnTo>
                  <a:lnTo>
                    <a:pt x="630" y="389"/>
                  </a:lnTo>
                  <a:lnTo>
                    <a:pt x="621" y="393"/>
                  </a:lnTo>
                  <a:lnTo>
                    <a:pt x="611" y="396"/>
                  </a:lnTo>
                  <a:lnTo>
                    <a:pt x="602" y="399"/>
                  </a:lnTo>
                  <a:lnTo>
                    <a:pt x="594" y="405"/>
                  </a:lnTo>
                  <a:lnTo>
                    <a:pt x="585" y="410"/>
                  </a:lnTo>
                  <a:lnTo>
                    <a:pt x="578" y="417"/>
                  </a:lnTo>
                  <a:lnTo>
                    <a:pt x="575" y="427"/>
                  </a:lnTo>
                  <a:lnTo>
                    <a:pt x="577" y="437"/>
                  </a:lnTo>
                  <a:lnTo>
                    <a:pt x="581" y="444"/>
                  </a:lnTo>
                  <a:lnTo>
                    <a:pt x="585" y="447"/>
                  </a:lnTo>
                  <a:lnTo>
                    <a:pt x="591" y="450"/>
                  </a:lnTo>
                  <a:lnTo>
                    <a:pt x="595" y="453"/>
                  </a:lnTo>
                  <a:lnTo>
                    <a:pt x="597" y="457"/>
                  </a:lnTo>
                  <a:lnTo>
                    <a:pt x="597" y="462"/>
                  </a:lnTo>
                  <a:lnTo>
                    <a:pt x="594" y="471"/>
                  </a:lnTo>
                  <a:lnTo>
                    <a:pt x="588" y="481"/>
                  </a:lnTo>
                  <a:lnTo>
                    <a:pt x="584" y="488"/>
                  </a:lnTo>
                  <a:lnTo>
                    <a:pt x="580" y="493"/>
                  </a:lnTo>
                  <a:lnTo>
                    <a:pt x="577" y="502"/>
                  </a:lnTo>
                  <a:lnTo>
                    <a:pt x="577" y="515"/>
                  </a:lnTo>
                  <a:lnTo>
                    <a:pt x="574" y="529"/>
                  </a:lnTo>
                  <a:lnTo>
                    <a:pt x="571" y="541"/>
                  </a:lnTo>
                  <a:lnTo>
                    <a:pt x="544" y="568"/>
                  </a:lnTo>
                  <a:lnTo>
                    <a:pt x="529" y="574"/>
                  </a:lnTo>
                  <a:lnTo>
                    <a:pt x="516" y="572"/>
                  </a:lnTo>
                  <a:lnTo>
                    <a:pt x="505" y="567"/>
                  </a:lnTo>
                  <a:lnTo>
                    <a:pt x="498" y="557"/>
                  </a:lnTo>
                  <a:lnTo>
                    <a:pt x="491" y="544"/>
                  </a:lnTo>
                  <a:lnTo>
                    <a:pt x="485" y="530"/>
                  </a:lnTo>
                  <a:lnTo>
                    <a:pt x="481" y="516"/>
                  </a:lnTo>
                  <a:lnTo>
                    <a:pt x="478" y="502"/>
                  </a:lnTo>
                  <a:lnTo>
                    <a:pt x="471" y="478"/>
                  </a:lnTo>
                  <a:lnTo>
                    <a:pt x="467" y="453"/>
                  </a:lnTo>
                  <a:lnTo>
                    <a:pt x="467" y="427"/>
                  </a:lnTo>
                  <a:lnTo>
                    <a:pt x="470" y="417"/>
                  </a:lnTo>
                  <a:lnTo>
                    <a:pt x="471" y="406"/>
                  </a:lnTo>
                  <a:lnTo>
                    <a:pt x="474" y="393"/>
                  </a:lnTo>
                  <a:lnTo>
                    <a:pt x="474" y="382"/>
                  </a:lnTo>
                  <a:lnTo>
                    <a:pt x="471" y="374"/>
                  </a:lnTo>
                  <a:lnTo>
                    <a:pt x="464" y="365"/>
                  </a:lnTo>
                  <a:lnTo>
                    <a:pt x="453" y="362"/>
                  </a:lnTo>
                  <a:lnTo>
                    <a:pt x="441" y="362"/>
                  </a:lnTo>
                  <a:lnTo>
                    <a:pt x="429" y="365"/>
                  </a:lnTo>
                  <a:lnTo>
                    <a:pt x="415" y="368"/>
                  </a:lnTo>
                  <a:lnTo>
                    <a:pt x="402" y="371"/>
                  </a:lnTo>
                  <a:lnTo>
                    <a:pt x="389" y="371"/>
                  </a:lnTo>
                  <a:lnTo>
                    <a:pt x="376" y="367"/>
                  </a:lnTo>
                  <a:lnTo>
                    <a:pt x="367" y="358"/>
                  </a:lnTo>
                  <a:lnTo>
                    <a:pt x="358" y="343"/>
                  </a:lnTo>
                  <a:lnTo>
                    <a:pt x="353" y="324"/>
                  </a:lnTo>
                  <a:lnTo>
                    <a:pt x="350" y="305"/>
                  </a:lnTo>
                  <a:lnTo>
                    <a:pt x="350" y="285"/>
                  </a:lnTo>
                  <a:lnTo>
                    <a:pt x="354" y="266"/>
                  </a:lnTo>
                  <a:lnTo>
                    <a:pt x="361" y="251"/>
                  </a:lnTo>
                  <a:lnTo>
                    <a:pt x="369" y="244"/>
                  </a:lnTo>
                  <a:lnTo>
                    <a:pt x="384" y="235"/>
                  </a:lnTo>
                  <a:lnTo>
                    <a:pt x="399" y="228"/>
                  </a:lnTo>
                  <a:lnTo>
                    <a:pt x="413" y="221"/>
                  </a:lnTo>
                  <a:lnTo>
                    <a:pt x="424" y="216"/>
                  </a:lnTo>
                  <a:lnTo>
                    <a:pt x="427" y="210"/>
                  </a:lnTo>
                  <a:lnTo>
                    <a:pt x="415" y="210"/>
                  </a:lnTo>
                  <a:lnTo>
                    <a:pt x="402" y="209"/>
                  </a:lnTo>
                  <a:lnTo>
                    <a:pt x="389" y="206"/>
                  </a:lnTo>
                  <a:lnTo>
                    <a:pt x="389" y="193"/>
                  </a:lnTo>
                  <a:lnTo>
                    <a:pt x="395" y="183"/>
                  </a:lnTo>
                  <a:lnTo>
                    <a:pt x="402" y="178"/>
                  </a:lnTo>
                  <a:lnTo>
                    <a:pt x="410" y="173"/>
                  </a:lnTo>
                  <a:lnTo>
                    <a:pt x="420" y="169"/>
                  </a:lnTo>
                  <a:lnTo>
                    <a:pt x="429" y="165"/>
                  </a:lnTo>
                  <a:lnTo>
                    <a:pt x="434" y="158"/>
                  </a:lnTo>
                  <a:lnTo>
                    <a:pt x="436" y="149"/>
                  </a:lnTo>
                  <a:lnTo>
                    <a:pt x="434" y="145"/>
                  </a:lnTo>
                  <a:lnTo>
                    <a:pt x="429" y="138"/>
                  </a:lnTo>
                  <a:lnTo>
                    <a:pt x="423" y="130"/>
                  </a:lnTo>
                  <a:lnTo>
                    <a:pt x="415" y="121"/>
                  </a:lnTo>
                  <a:lnTo>
                    <a:pt x="409" y="113"/>
                  </a:lnTo>
                  <a:lnTo>
                    <a:pt x="403" y="106"/>
                  </a:lnTo>
                  <a:lnTo>
                    <a:pt x="402" y="99"/>
                  </a:lnTo>
                  <a:lnTo>
                    <a:pt x="405" y="94"/>
                  </a:lnTo>
                  <a:lnTo>
                    <a:pt x="412" y="92"/>
                  </a:lnTo>
                  <a:lnTo>
                    <a:pt x="423" y="94"/>
                  </a:lnTo>
                  <a:lnTo>
                    <a:pt x="433" y="103"/>
                  </a:lnTo>
                  <a:lnTo>
                    <a:pt x="443" y="114"/>
                  </a:lnTo>
                  <a:lnTo>
                    <a:pt x="451" y="125"/>
                  </a:lnTo>
                  <a:lnTo>
                    <a:pt x="461" y="131"/>
                  </a:lnTo>
                  <a:lnTo>
                    <a:pt x="475" y="131"/>
                  </a:lnTo>
                  <a:lnTo>
                    <a:pt x="485" y="128"/>
                  </a:lnTo>
                  <a:lnTo>
                    <a:pt x="491" y="121"/>
                  </a:lnTo>
                  <a:lnTo>
                    <a:pt x="489" y="111"/>
                  </a:lnTo>
                  <a:lnTo>
                    <a:pt x="482" y="101"/>
                  </a:lnTo>
                  <a:lnTo>
                    <a:pt x="477" y="97"/>
                  </a:lnTo>
                  <a:lnTo>
                    <a:pt x="471" y="96"/>
                  </a:lnTo>
                  <a:lnTo>
                    <a:pt x="465" y="93"/>
                  </a:lnTo>
                  <a:lnTo>
                    <a:pt x="461" y="90"/>
                  </a:lnTo>
                  <a:lnTo>
                    <a:pt x="458" y="84"/>
                  </a:lnTo>
                  <a:lnTo>
                    <a:pt x="460" y="75"/>
                  </a:lnTo>
                  <a:lnTo>
                    <a:pt x="467" y="65"/>
                  </a:lnTo>
                  <a:lnTo>
                    <a:pt x="479" y="53"/>
                  </a:lnTo>
                  <a:lnTo>
                    <a:pt x="489" y="44"/>
                  </a:lnTo>
                  <a:close/>
                  <a:moveTo>
                    <a:pt x="200" y="39"/>
                  </a:moveTo>
                  <a:lnTo>
                    <a:pt x="187" y="55"/>
                  </a:lnTo>
                  <a:lnTo>
                    <a:pt x="185" y="52"/>
                  </a:lnTo>
                  <a:lnTo>
                    <a:pt x="182" y="49"/>
                  </a:lnTo>
                  <a:lnTo>
                    <a:pt x="187" y="45"/>
                  </a:lnTo>
                  <a:lnTo>
                    <a:pt x="193" y="42"/>
                  </a:lnTo>
                  <a:lnTo>
                    <a:pt x="200" y="39"/>
                  </a:lnTo>
                  <a:close/>
                  <a:moveTo>
                    <a:pt x="170" y="39"/>
                  </a:moveTo>
                  <a:lnTo>
                    <a:pt x="176" y="44"/>
                  </a:lnTo>
                  <a:lnTo>
                    <a:pt x="182" y="49"/>
                  </a:lnTo>
                  <a:lnTo>
                    <a:pt x="173" y="58"/>
                  </a:lnTo>
                  <a:lnTo>
                    <a:pt x="168" y="70"/>
                  </a:lnTo>
                  <a:lnTo>
                    <a:pt x="166" y="82"/>
                  </a:lnTo>
                  <a:lnTo>
                    <a:pt x="170" y="93"/>
                  </a:lnTo>
                  <a:lnTo>
                    <a:pt x="179" y="103"/>
                  </a:lnTo>
                  <a:lnTo>
                    <a:pt x="193" y="114"/>
                  </a:lnTo>
                  <a:lnTo>
                    <a:pt x="204" y="127"/>
                  </a:lnTo>
                  <a:lnTo>
                    <a:pt x="213" y="141"/>
                  </a:lnTo>
                  <a:lnTo>
                    <a:pt x="216" y="158"/>
                  </a:lnTo>
                  <a:lnTo>
                    <a:pt x="213" y="176"/>
                  </a:lnTo>
                  <a:lnTo>
                    <a:pt x="204" y="173"/>
                  </a:lnTo>
                  <a:lnTo>
                    <a:pt x="200" y="169"/>
                  </a:lnTo>
                  <a:lnTo>
                    <a:pt x="196" y="162"/>
                  </a:lnTo>
                  <a:lnTo>
                    <a:pt x="193" y="155"/>
                  </a:lnTo>
                  <a:lnTo>
                    <a:pt x="189" y="149"/>
                  </a:lnTo>
                  <a:lnTo>
                    <a:pt x="183" y="144"/>
                  </a:lnTo>
                  <a:lnTo>
                    <a:pt x="173" y="144"/>
                  </a:lnTo>
                  <a:lnTo>
                    <a:pt x="165" y="147"/>
                  </a:lnTo>
                  <a:lnTo>
                    <a:pt x="158" y="154"/>
                  </a:lnTo>
                  <a:lnTo>
                    <a:pt x="152" y="162"/>
                  </a:lnTo>
                  <a:lnTo>
                    <a:pt x="148" y="171"/>
                  </a:lnTo>
                  <a:lnTo>
                    <a:pt x="135" y="189"/>
                  </a:lnTo>
                  <a:lnTo>
                    <a:pt x="123" y="204"/>
                  </a:lnTo>
                  <a:lnTo>
                    <a:pt x="106" y="220"/>
                  </a:lnTo>
                  <a:lnTo>
                    <a:pt x="103" y="221"/>
                  </a:lnTo>
                  <a:lnTo>
                    <a:pt x="100" y="221"/>
                  </a:lnTo>
                  <a:lnTo>
                    <a:pt x="96" y="223"/>
                  </a:lnTo>
                  <a:lnTo>
                    <a:pt x="93" y="224"/>
                  </a:lnTo>
                  <a:lnTo>
                    <a:pt x="90" y="227"/>
                  </a:lnTo>
                  <a:lnTo>
                    <a:pt x="87" y="231"/>
                  </a:lnTo>
                  <a:lnTo>
                    <a:pt x="86" y="235"/>
                  </a:lnTo>
                  <a:lnTo>
                    <a:pt x="86" y="240"/>
                  </a:lnTo>
                  <a:lnTo>
                    <a:pt x="84" y="244"/>
                  </a:lnTo>
                  <a:lnTo>
                    <a:pt x="82" y="247"/>
                  </a:lnTo>
                  <a:lnTo>
                    <a:pt x="76" y="252"/>
                  </a:lnTo>
                  <a:lnTo>
                    <a:pt x="66" y="255"/>
                  </a:lnTo>
                  <a:lnTo>
                    <a:pt x="55" y="259"/>
                  </a:lnTo>
                  <a:lnTo>
                    <a:pt x="45" y="262"/>
                  </a:lnTo>
                  <a:lnTo>
                    <a:pt x="35" y="268"/>
                  </a:lnTo>
                  <a:lnTo>
                    <a:pt x="29" y="275"/>
                  </a:lnTo>
                  <a:lnTo>
                    <a:pt x="29" y="285"/>
                  </a:lnTo>
                  <a:lnTo>
                    <a:pt x="34" y="292"/>
                  </a:lnTo>
                  <a:lnTo>
                    <a:pt x="42" y="302"/>
                  </a:lnTo>
                  <a:lnTo>
                    <a:pt x="52" y="309"/>
                  </a:lnTo>
                  <a:lnTo>
                    <a:pt x="59" y="316"/>
                  </a:lnTo>
                  <a:lnTo>
                    <a:pt x="59" y="319"/>
                  </a:lnTo>
                  <a:lnTo>
                    <a:pt x="60" y="323"/>
                  </a:lnTo>
                  <a:lnTo>
                    <a:pt x="60" y="326"/>
                  </a:lnTo>
                  <a:lnTo>
                    <a:pt x="60" y="328"/>
                  </a:lnTo>
                  <a:lnTo>
                    <a:pt x="63" y="333"/>
                  </a:lnTo>
                  <a:lnTo>
                    <a:pt x="70" y="337"/>
                  </a:lnTo>
                  <a:lnTo>
                    <a:pt x="80" y="338"/>
                  </a:lnTo>
                  <a:lnTo>
                    <a:pt x="90" y="340"/>
                  </a:lnTo>
                  <a:lnTo>
                    <a:pt x="118" y="345"/>
                  </a:lnTo>
                  <a:lnTo>
                    <a:pt x="147" y="348"/>
                  </a:lnTo>
                  <a:lnTo>
                    <a:pt x="159" y="350"/>
                  </a:lnTo>
                  <a:lnTo>
                    <a:pt x="169" y="354"/>
                  </a:lnTo>
                  <a:lnTo>
                    <a:pt x="178" y="360"/>
                  </a:lnTo>
                  <a:lnTo>
                    <a:pt x="187" y="365"/>
                  </a:lnTo>
                  <a:lnTo>
                    <a:pt x="199" y="372"/>
                  </a:lnTo>
                  <a:lnTo>
                    <a:pt x="213" y="379"/>
                  </a:lnTo>
                  <a:lnTo>
                    <a:pt x="226" y="386"/>
                  </a:lnTo>
                  <a:lnTo>
                    <a:pt x="237" y="392"/>
                  </a:lnTo>
                  <a:lnTo>
                    <a:pt x="248" y="400"/>
                  </a:lnTo>
                  <a:lnTo>
                    <a:pt x="257" y="412"/>
                  </a:lnTo>
                  <a:lnTo>
                    <a:pt x="261" y="424"/>
                  </a:lnTo>
                  <a:lnTo>
                    <a:pt x="262" y="440"/>
                  </a:lnTo>
                  <a:lnTo>
                    <a:pt x="258" y="467"/>
                  </a:lnTo>
                  <a:lnTo>
                    <a:pt x="251" y="493"/>
                  </a:lnTo>
                  <a:lnTo>
                    <a:pt x="240" y="519"/>
                  </a:lnTo>
                  <a:lnTo>
                    <a:pt x="226" y="541"/>
                  </a:lnTo>
                  <a:lnTo>
                    <a:pt x="211" y="560"/>
                  </a:lnTo>
                  <a:lnTo>
                    <a:pt x="196" y="575"/>
                  </a:lnTo>
                  <a:lnTo>
                    <a:pt x="180" y="592"/>
                  </a:lnTo>
                  <a:lnTo>
                    <a:pt x="169" y="611"/>
                  </a:lnTo>
                  <a:lnTo>
                    <a:pt x="142" y="594"/>
                  </a:lnTo>
                  <a:lnTo>
                    <a:pt x="117" y="574"/>
                  </a:lnTo>
                  <a:lnTo>
                    <a:pt x="117" y="565"/>
                  </a:lnTo>
                  <a:lnTo>
                    <a:pt x="118" y="557"/>
                  </a:lnTo>
                  <a:lnTo>
                    <a:pt x="123" y="543"/>
                  </a:lnTo>
                  <a:lnTo>
                    <a:pt x="128" y="529"/>
                  </a:lnTo>
                  <a:lnTo>
                    <a:pt x="132" y="513"/>
                  </a:lnTo>
                  <a:lnTo>
                    <a:pt x="131" y="498"/>
                  </a:lnTo>
                  <a:lnTo>
                    <a:pt x="127" y="489"/>
                  </a:lnTo>
                  <a:lnTo>
                    <a:pt x="120" y="485"/>
                  </a:lnTo>
                  <a:lnTo>
                    <a:pt x="113" y="484"/>
                  </a:lnTo>
                  <a:lnTo>
                    <a:pt x="104" y="482"/>
                  </a:lnTo>
                  <a:lnTo>
                    <a:pt x="97" y="477"/>
                  </a:lnTo>
                  <a:lnTo>
                    <a:pt x="91" y="467"/>
                  </a:lnTo>
                  <a:lnTo>
                    <a:pt x="89" y="454"/>
                  </a:lnTo>
                  <a:lnTo>
                    <a:pt x="86" y="440"/>
                  </a:lnTo>
                  <a:lnTo>
                    <a:pt x="82" y="429"/>
                  </a:lnTo>
                  <a:lnTo>
                    <a:pt x="77" y="416"/>
                  </a:lnTo>
                  <a:lnTo>
                    <a:pt x="75" y="403"/>
                  </a:lnTo>
                  <a:lnTo>
                    <a:pt x="73" y="389"/>
                  </a:lnTo>
                  <a:lnTo>
                    <a:pt x="69" y="376"/>
                  </a:lnTo>
                  <a:lnTo>
                    <a:pt x="65" y="365"/>
                  </a:lnTo>
                  <a:lnTo>
                    <a:pt x="59" y="355"/>
                  </a:lnTo>
                  <a:lnTo>
                    <a:pt x="49" y="350"/>
                  </a:lnTo>
                  <a:lnTo>
                    <a:pt x="35" y="347"/>
                  </a:lnTo>
                  <a:lnTo>
                    <a:pt x="35" y="344"/>
                  </a:lnTo>
                  <a:lnTo>
                    <a:pt x="35" y="340"/>
                  </a:lnTo>
                  <a:lnTo>
                    <a:pt x="34" y="336"/>
                  </a:lnTo>
                  <a:lnTo>
                    <a:pt x="34" y="333"/>
                  </a:lnTo>
                  <a:lnTo>
                    <a:pt x="24" y="333"/>
                  </a:lnTo>
                  <a:lnTo>
                    <a:pt x="14" y="333"/>
                  </a:lnTo>
                  <a:lnTo>
                    <a:pt x="5" y="330"/>
                  </a:lnTo>
                  <a:lnTo>
                    <a:pt x="1" y="327"/>
                  </a:lnTo>
                  <a:lnTo>
                    <a:pt x="0" y="326"/>
                  </a:lnTo>
                  <a:lnTo>
                    <a:pt x="4" y="273"/>
                  </a:lnTo>
                  <a:lnTo>
                    <a:pt x="17" y="224"/>
                  </a:lnTo>
                  <a:lnTo>
                    <a:pt x="35" y="179"/>
                  </a:lnTo>
                  <a:lnTo>
                    <a:pt x="60" y="137"/>
                  </a:lnTo>
                  <a:lnTo>
                    <a:pt x="93" y="99"/>
                  </a:lnTo>
                  <a:lnTo>
                    <a:pt x="128" y="66"/>
                  </a:lnTo>
                  <a:lnTo>
                    <a:pt x="170" y="39"/>
                  </a:lnTo>
                  <a:close/>
                  <a:moveTo>
                    <a:pt x="327" y="0"/>
                  </a:moveTo>
                  <a:lnTo>
                    <a:pt x="369" y="3"/>
                  </a:lnTo>
                  <a:lnTo>
                    <a:pt x="409" y="10"/>
                  </a:lnTo>
                  <a:lnTo>
                    <a:pt x="410" y="14"/>
                  </a:lnTo>
                  <a:lnTo>
                    <a:pt x="396" y="13"/>
                  </a:lnTo>
                  <a:lnTo>
                    <a:pt x="384" y="13"/>
                  </a:lnTo>
                  <a:lnTo>
                    <a:pt x="369" y="14"/>
                  </a:lnTo>
                  <a:lnTo>
                    <a:pt x="371" y="21"/>
                  </a:lnTo>
                  <a:lnTo>
                    <a:pt x="375" y="31"/>
                  </a:lnTo>
                  <a:lnTo>
                    <a:pt x="384" y="39"/>
                  </a:lnTo>
                  <a:lnTo>
                    <a:pt x="391" y="49"/>
                  </a:lnTo>
                  <a:lnTo>
                    <a:pt x="398" y="58"/>
                  </a:lnTo>
                  <a:lnTo>
                    <a:pt x="400" y="66"/>
                  </a:lnTo>
                  <a:lnTo>
                    <a:pt x="399" y="73"/>
                  </a:lnTo>
                  <a:lnTo>
                    <a:pt x="391" y="77"/>
                  </a:lnTo>
                  <a:lnTo>
                    <a:pt x="386" y="79"/>
                  </a:lnTo>
                  <a:lnTo>
                    <a:pt x="384" y="79"/>
                  </a:lnTo>
                  <a:lnTo>
                    <a:pt x="381" y="77"/>
                  </a:lnTo>
                  <a:lnTo>
                    <a:pt x="379" y="76"/>
                  </a:lnTo>
                  <a:lnTo>
                    <a:pt x="378" y="73"/>
                  </a:lnTo>
                  <a:lnTo>
                    <a:pt x="376" y="70"/>
                  </a:lnTo>
                  <a:lnTo>
                    <a:pt x="375" y="69"/>
                  </a:lnTo>
                  <a:lnTo>
                    <a:pt x="372" y="66"/>
                  </a:lnTo>
                  <a:lnTo>
                    <a:pt x="371" y="63"/>
                  </a:lnTo>
                  <a:lnTo>
                    <a:pt x="357" y="53"/>
                  </a:lnTo>
                  <a:lnTo>
                    <a:pt x="341" y="48"/>
                  </a:lnTo>
                  <a:lnTo>
                    <a:pt x="324" y="48"/>
                  </a:lnTo>
                  <a:lnTo>
                    <a:pt x="316" y="52"/>
                  </a:lnTo>
                  <a:lnTo>
                    <a:pt x="306" y="61"/>
                  </a:lnTo>
                  <a:lnTo>
                    <a:pt x="295" y="70"/>
                  </a:lnTo>
                  <a:lnTo>
                    <a:pt x="283" y="82"/>
                  </a:lnTo>
                  <a:lnTo>
                    <a:pt x="272" y="90"/>
                  </a:lnTo>
                  <a:lnTo>
                    <a:pt x="261" y="96"/>
                  </a:lnTo>
                  <a:lnTo>
                    <a:pt x="250" y="97"/>
                  </a:lnTo>
                  <a:lnTo>
                    <a:pt x="237" y="89"/>
                  </a:lnTo>
                  <a:lnTo>
                    <a:pt x="231" y="80"/>
                  </a:lnTo>
                  <a:lnTo>
                    <a:pt x="230" y="66"/>
                  </a:lnTo>
                  <a:lnTo>
                    <a:pt x="231" y="51"/>
                  </a:lnTo>
                  <a:lnTo>
                    <a:pt x="234" y="35"/>
                  </a:lnTo>
                  <a:lnTo>
                    <a:pt x="238" y="21"/>
                  </a:lnTo>
                  <a:lnTo>
                    <a:pt x="245" y="10"/>
                  </a:lnTo>
                  <a:lnTo>
                    <a:pt x="285" y="3"/>
                  </a:lnTo>
                  <a:lnTo>
                    <a:pt x="327"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47" name="Picture 4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657012" y="3148866"/>
            <a:ext cx="2057977" cy="2057977"/>
          </a:xfrm>
          <a:prstGeom prst="rect">
            <a:avLst/>
          </a:prstGeom>
        </p:spPr>
      </p:pic>
      <p:grpSp>
        <p:nvGrpSpPr>
          <p:cNvPr id="48" name="Group 47"/>
          <p:cNvGrpSpPr/>
          <p:nvPr/>
        </p:nvGrpSpPr>
        <p:grpSpPr>
          <a:xfrm>
            <a:off x="7569170" y="1503272"/>
            <a:ext cx="457200" cy="548640"/>
            <a:chOff x="3892550" y="7983538"/>
            <a:chExt cx="354013" cy="465137"/>
          </a:xfrm>
          <a:solidFill>
            <a:schemeClr val="tx1"/>
          </a:solidFill>
        </p:grpSpPr>
        <p:sp>
          <p:nvSpPr>
            <p:cNvPr id="49" name="Rounded Rectangle 48"/>
            <p:cNvSpPr/>
            <p:nvPr/>
          </p:nvSpPr>
          <p:spPr>
            <a:xfrm>
              <a:off x="3984625" y="8080375"/>
              <a:ext cx="149225" cy="368300"/>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51" name="Oval 50"/>
            <p:cNvSpPr/>
            <p:nvPr/>
          </p:nvSpPr>
          <p:spPr>
            <a:xfrm>
              <a:off x="3943350" y="7983538"/>
              <a:ext cx="236538" cy="23495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52" name="Rounded Rectangle 51"/>
            <p:cNvSpPr/>
            <p:nvPr/>
          </p:nvSpPr>
          <p:spPr>
            <a:xfrm rot="19115001" flipH="1">
              <a:off x="3892550" y="8243888"/>
              <a:ext cx="144463" cy="46037"/>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sp>
          <p:nvSpPr>
            <p:cNvPr id="53" name="Rounded Rectangle 52"/>
            <p:cNvSpPr/>
            <p:nvPr/>
          </p:nvSpPr>
          <p:spPr>
            <a:xfrm rot="2381177" flipH="1">
              <a:off x="4102100" y="8259763"/>
              <a:ext cx="144463" cy="47625"/>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600">
                <a:solidFill>
                  <a:schemeClr val="tx1"/>
                </a:solidFill>
                <a:latin typeface="Century Gothic" panose="020B0502020202020204" pitchFamily="34" charset="0"/>
              </a:endParaRPr>
            </a:p>
          </p:txBody>
        </p:sp>
      </p:grpSp>
      <p:sp>
        <p:nvSpPr>
          <p:cNvPr id="55"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6</a:t>
            </a:fld>
            <a:r>
              <a:rPr lang="en-GB" dirty="0" smtClean="0"/>
              <a:t>/17</a:t>
            </a:r>
            <a:endParaRPr lang="en-GB" dirty="0"/>
          </a:p>
        </p:txBody>
      </p:sp>
    </p:spTree>
    <p:extLst>
      <p:ext uri="{BB962C8B-B14F-4D97-AF65-F5344CB8AC3E}">
        <p14:creationId xmlns:p14="http://schemas.microsoft.com/office/powerpoint/2010/main" val="2892178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0"/>
            <a:ext cx="6804248" cy="1143000"/>
          </a:xfrm>
        </p:spPr>
        <p:txBody>
          <a:bodyPr>
            <a:normAutofit/>
          </a:bodyPr>
          <a:lstStyle/>
          <a:p>
            <a:r>
              <a:rPr lang="en-GB" sz="4000" dirty="0" smtClean="0"/>
              <a:t>Complete Q1: </a:t>
            </a:r>
            <a:endParaRPr lang="en-GB" sz="4000" dirty="0"/>
          </a:p>
        </p:txBody>
      </p:sp>
      <p:sp>
        <p:nvSpPr>
          <p:cNvPr id="4" name="Parallelogram 3"/>
          <p:cNvSpPr/>
          <p:nvPr/>
        </p:nvSpPr>
        <p:spPr>
          <a:xfrm>
            <a:off x="107504" y="118200"/>
            <a:ext cx="2016224" cy="972108"/>
          </a:xfrm>
          <a:prstGeom prst="parallelogram">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ysClr val="windowText" lastClr="000000"/>
                </a:solidFill>
                <a:latin typeface="Century Gothic" panose="020B0502020202020204" pitchFamily="34" charset="0"/>
              </a:rPr>
              <a:t>3 mins</a:t>
            </a:r>
            <a:endParaRPr lang="en-GB" sz="2800" b="1" dirty="0">
              <a:solidFill>
                <a:sysClr val="windowText" lastClr="000000"/>
              </a:solidFill>
              <a:latin typeface="Century Gothic" panose="020B050202020202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7</a:t>
            </a:fld>
            <a:r>
              <a:rPr lang="en-GB" dirty="0" smtClean="0"/>
              <a:t>/17</a:t>
            </a:r>
            <a:endParaRPr lang="en-GB"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564" y="1628800"/>
            <a:ext cx="8912442"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8733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TD Pgm Photos\PD4_MINDEFFB.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916" y="1172243"/>
            <a:ext cx="9144000" cy="568575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a:spLocks noGrp="1"/>
          </p:cNvSpPr>
          <p:nvPr>
            <p:ph type="title"/>
          </p:nvPr>
        </p:nvSpPr>
        <p:spPr>
          <a:xfrm>
            <a:off x="0" y="0"/>
            <a:ext cx="9144000" cy="1143000"/>
          </a:xfrm>
          <a:solidFill>
            <a:srgbClr val="C00000"/>
          </a:solidFill>
        </p:spPr>
        <p:txBody>
          <a:bodyPr>
            <a:noAutofit/>
          </a:bodyPr>
          <a:lstStyle/>
          <a:p>
            <a:r>
              <a:rPr lang="en-GB" sz="3600" b="1" dirty="0" smtClean="0">
                <a:solidFill>
                  <a:schemeClr val="bg1"/>
                </a:solidFill>
                <a:latin typeface="Century Gothic" panose="020B0502020202020204" pitchFamily="34" charset="0"/>
              </a:rPr>
              <a:t>Total Defence: Our National Response</a:t>
            </a:r>
            <a:endParaRPr lang="en-GB" sz="3600" b="1" dirty="0">
              <a:solidFill>
                <a:schemeClr val="bg1"/>
              </a:solidFill>
              <a:latin typeface="Century Gothic" panose="020B0502020202020204" pitchFamily="34" charset="0"/>
            </a:endParaRPr>
          </a:p>
        </p:txBody>
      </p:sp>
      <p:sp>
        <p:nvSpPr>
          <p:cNvPr id="4" name="Rounded Rectangle 3"/>
          <p:cNvSpPr/>
          <p:nvPr/>
        </p:nvSpPr>
        <p:spPr>
          <a:xfrm>
            <a:off x="470952" y="1311178"/>
            <a:ext cx="8190264" cy="1795365"/>
          </a:xfrm>
          <a:prstGeom prst="roundRect">
            <a:avLst/>
          </a:prstGeom>
          <a:solidFill>
            <a:srgbClr val="FFFFFF">
              <a:alpha val="65098"/>
            </a:srgbClr>
          </a:solidFill>
          <a:ln>
            <a:noFill/>
          </a:ln>
        </p:spPr>
        <p:txBody>
          <a:bodyPr wrap="square" lIns="72000" tIns="72000" rIns="72000" bIns="72000" anchor="ctr" anchorCtr="1">
            <a:spAutoFit/>
          </a:bodyPr>
          <a:lstStyle/>
          <a:p>
            <a:pPr lvl="0" algn="ct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Total Defence involves </a:t>
            </a:r>
            <a:r>
              <a:rPr lang="en-SG" sz="2400" dirty="0">
                <a:solidFill>
                  <a:srgbClr val="C00000"/>
                </a:solidFill>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each and every Singaporean playing his or her part</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 either individually or collectively, to build a strong,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secure, </a:t>
            </a:r>
            <a:r>
              <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and cohesive nation that can deal with any </a:t>
            </a:r>
            <a:r>
              <a:rPr lang="en-SG" sz="2400" dirty="0" smtClean="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rPr>
              <a:t>crisis. </a:t>
            </a:r>
            <a:endParaRPr lang="en-SG" sz="2400" dirty="0">
              <a:effectLst>
                <a:outerShdw blurRad="38100" dist="38100" dir="2700000" algn="tl">
                  <a:srgbClr val="000000">
                    <a:alpha val="43137"/>
                  </a:srgbClr>
                </a:outerShdw>
              </a:effectLst>
              <a:latin typeface="Century Gothic" panose="020B0502020202020204" pitchFamily="34" charset="0"/>
              <a:cs typeface="Calibri" panose="020F0502020204030204" pitchFamily="34" charset="0"/>
            </a:endParaRPr>
          </a:p>
        </p:txBody>
      </p:sp>
      <p:sp>
        <p:nvSpPr>
          <p:cNvPr id="6"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8</a:t>
            </a:fld>
            <a:r>
              <a:rPr lang="en-GB" dirty="0" smtClean="0"/>
              <a:t>/17</a:t>
            </a:r>
            <a:endParaRPr lang="en-GB" dirty="0"/>
          </a:p>
        </p:txBody>
      </p:sp>
    </p:spTree>
    <p:extLst>
      <p:ext uri="{BB962C8B-B14F-4D97-AF65-F5344CB8AC3E}">
        <p14:creationId xmlns:p14="http://schemas.microsoft.com/office/powerpoint/2010/main" val="3351502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15f385ad478414eee2c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24644" y="2551939"/>
            <a:ext cx="2265206" cy="986461"/>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pic>
      <p:pic>
        <p:nvPicPr>
          <p:cNvPr id="4098" name="Picture 2" descr="F:\TD Pgm Photos\SD_MINDEF.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687" y="4502510"/>
            <a:ext cx="3424559" cy="234686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TD Pgm Photos\MD3_MINDEF.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56995" y="2649"/>
            <a:ext cx="4231747" cy="2634263"/>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F:\TD Pgm Photos\PD5_MINDEFFB.jpg"/>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5382886" y="4420559"/>
            <a:ext cx="3775590" cy="24288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s7625722a\Documents\SG Secure\Logo\New logo\SGSECURE_LOGO_PNG1.png"/>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199761" y="2793631"/>
            <a:ext cx="1636012" cy="715304"/>
          </a:xfrm>
          <a:prstGeom prst="rect">
            <a:avLst/>
          </a:prstGeom>
          <a:noFill/>
          <a:ln>
            <a:noFill/>
          </a:ln>
          <a:effectLst/>
        </p:spPr>
      </p:pic>
      <p:pic>
        <p:nvPicPr>
          <p:cNvPr id="4103" name="Picture 7" descr="F:\TD Pgm Photos\MD2_MINDEF.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0" y="-2315"/>
            <a:ext cx="2560050" cy="2639227"/>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F:\TD Pgm Photos\WSG logo.JPG"/>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270681" y="3538400"/>
            <a:ext cx="1789774" cy="635840"/>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F:\TD Pgm Photos\cyber_MINDEF.jpg"/>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3351407" y="5268659"/>
            <a:ext cx="2081808" cy="159518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F:\TD Pgm Photos\CD3_MINDEF.PNG"/>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3351407" y="4657786"/>
            <a:ext cx="2081808" cy="134576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F:\TD Pgm Photos\CD_MINDEF.jpg"/>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6401944" y="-2315"/>
            <a:ext cx="2742055" cy="2639227"/>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F:\TD Pgm Photos\SG Cares Logo Main RGB.jpg"/>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1029837" y="3583869"/>
            <a:ext cx="1285622" cy="500915"/>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2441299" y="2029496"/>
            <a:ext cx="3902024" cy="2898367"/>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Slide Number Placeholder 4"/>
          <p:cNvSpPr>
            <a:spLocks noGrp="1"/>
          </p:cNvSpPr>
          <p:nvPr>
            <p:ph type="sldNum" sz="quarter" idx="12"/>
          </p:nvPr>
        </p:nvSpPr>
        <p:spPr>
          <a:xfrm>
            <a:off x="7000056" y="6492875"/>
            <a:ext cx="2133600" cy="365125"/>
          </a:xfrm>
        </p:spPr>
        <p:txBody>
          <a:bodyPr/>
          <a:lstStyle/>
          <a:p>
            <a:fld id="{747AA532-00D2-4876-A454-E52E0FE77882}" type="slidenum">
              <a:rPr lang="en-GB" smtClean="0"/>
              <a:pPr/>
              <a:t>9</a:t>
            </a:fld>
            <a:r>
              <a:rPr lang="en-GB" dirty="0" smtClean="0"/>
              <a:t>/17</a:t>
            </a:r>
            <a:endParaRPr lang="en-GB" dirty="0"/>
          </a:p>
        </p:txBody>
      </p:sp>
      <p:pic>
        <p:nvPicPr>
          <p:cNvPr id="1026" name="Picture 2" descr="D:\Partnerships\SRC-HSA\Blood Buddy\blood-donation.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419872" y="4927863"/>
            <a:ext cx="871116" cy="866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445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3392</TotalTime>
  <Words>1581</Words>
  <Application>Microsoft Office PowerPoint</Application>
  <PresentationFormat>On-screen Show (4:3)</PresentationFormat>
  <Paragraphs>235</Paragraphs>
  <Slides>18</Slides>
  <Notes>18</Notes>
  <HiddenSlides>1</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Total Defence Programme for Uniformed Groups – Silver    Singapore, my Home to Defend</vt:lpstr>
      <vt:lpstr>Write on your paper…</vt:lpstr>
      <vt:lpstr>Write on your paper…</vt:lpstr>
      <vt:lpstr>PowerPoint Presentation</vt:lpstr>
      <vt:lpstr>Our Security Challenges</vt:lpstr>
      <vt:lpstr>Our Non-Security Challenges</vt:lpstr>
      <vt:lpstr>Complete Q1: </vt:lpstr>
      <vt:lpstr>Total Defence: Our National Response</vt:lpstr>
      <vt:lpstr>PowerPoint Presentation</vt:lpstr>
      <vt:lpstr>Let’s Take Action!</vt:lpstr>
      <vt:lpstr>Let’s Take Action!</vt:lpstr>
      <vt:lpstr>On pages 2 &amp; 3 of the Worksheet…</vt:lpstr>
      <vt:lpstr>On pages 2 &amp; 3 of the Worksheet…</vt:lpstr>
      <vt:lpstr>Complete Q2: </vt:lpstr>
      <vt:lpstr>On pages 2 &amp; 3 of the Worksheet…</vt:lpstr>
      <vt:lpstr>In your groups…</vt:lpstr>
      <vt:lpstr>My Responsibility</vt:lpstr>
      <vt:lpstr>The Five Pillars of Total Defence</vt:lpstr>
    </vt:vector>
  </TitlesOfParts>
  <Company>MINDEF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Claudia Lee</dc:creator>
  <cp:lastModifiedBy>Claudia Lee </cp:lastModifiedBy>
  <cp:revision>278</cp:revision>
  <dcterms:created xsi:type="dcterms:W3CDTF">2017-12-26T02:02:57Z</dcterms:created>
  <dcterms:modified xsi:type="dcterms:W3CDTF">2018-01-30T09:30:49Z</dcterms:modified>
</cp:coreProperties>
</file>