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319" r:id="rId2"/>
    <p:sldId id="318" r:id="rId3"/>
    <p:sldId id="321" r:id="rId4"/>
    <p:sldId id="329" r:id="rId5"/>
    <p:sldId id="330" r:id="rId6"/>
    <p:sldId id="338" r:id="rId7"/>
    <p:sldId id="299" r:id="rId8"/>
    <p:sldId id="289" r:id="rId9"/>
    <p:sldId id="300" r:id="rId10"/>
    <p:sldId id="298" r:id="rId11"/>
    <p:sldId id="32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3333CC"/>
    <a:srgbClr val="66FF33"/>
    <a:srgbClr val="020406"/>
    <a:srgbClr val="CC99FF"/>
    <a:srgbClr val="FF9999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71" autoAdjust="0"/>
    <p:restoredTop sz="89595" autoAdjust="0"/>
  </p:normalViewPr>
  <p:slideViewPr>
    <p:cSldViewPr>
      <p:cViewPr varScale="1">
        <p:scale>
          <a:sx n="42" d="100"/>
          <a:sy n="42" d="100"/>
        </p:scale>
        <p:origin x="-96" y="-522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38E50CA-C3E9-47C7-BAD2-58DC4F622A7E}" type="datetimeFigureOut">
              <a:rPr lang="en-SG"/>
              <a:pPr>
                <a:defRPr/>
              </a:pPr>
              <a:t>15/01/2018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6D55348-DB9C-4655-A0E7-89E1EEC0E569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252942754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9178482-EEC1-42D0-95A3-F306664DFE10}" type="datetimeFigureOut">
              <a:rPr lang="en-SG"/>
              <a:pPr>
                <a:defRPr/>
              </a:pPr>
              <a:t>15/01/2018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SG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SG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BBB5A2E-702B-428F-A2B4-68319C4057A9}" type="slidenum">
              <a:rPr lang="en-SG"/>
              <a:pPr>
                <a:defRPr/>
              </a:pPr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338491320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32772" name="Date Placeholder 3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EBF523C-876F-4014-A5B9-452339D92D14}" type="datetime1">
              <a:rPr lang="en-SG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15/01/2018</a:t>
            </a:fld>
            <a:endParaRPr lang="en-SG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33796" name="Date Placeholder 3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562E93A-654D-42F2-807C-48401772E853}" type="datetime1">
              <a:rPr lang="en-SG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15/01/2018</a:t>
            </a:fld>
            <a:endParaRPr lang="en-SG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114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 txBox="1">
            <a:spLocks/>
          </p:cNvSpPr>
          <p:nvPr userDrawn="1"/>
        </p:nvSpPr>
        <p:spPr>
          <a:xfrm>
            <a:off x="8631238" y="6670675"/>
            <a:ext cx="495300" cy="169863"/>
          </a:xfrm>
          <a:prstGeom prst="rect">
            <a:avLst/>
          </a:prstGeom>
        </p:spPr>
        <p:txBody>
          <a:bodyPr wrap="none" lIns="0" tIns="0" rIns="0" bIns="0" anchor="ctr" anchorCtr="1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7B4323A-114E-4662-BBA9-8AAD0BF9F9BC}" type="slidenum">
              <a:rPr lang="en-US" sz="1100" smtClean="0">
                <a:solidFill>
                  <a:schemeClr val="tx1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1100" dirty="0">
                <a:solidFill>
                  <a:schemeClr val="tx1"/>
                </a:solidFill>
                <a:latin typeface="+mn-lt"/>
              </a:rPr>
              <a:t> of 18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612775" y="220663"/>
            <a:ext cx="7918450" cy="0"/>
          </a:xfrm>
          <a:prstGeom prst="line">
            <a:avLst/>
          </a:prstGeom>
          <a:ln w="38100">
            <a:solidFill>
              <a:srgbClr val="66FF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612775" y="1155700"/>
            <a:ext cx="7918450" cy="0"/>
          </a:xfrm>
          <a:prstGeom prst="line">
            <a:avLst/>
          </a:prstGeom>
          <a:ln w="38100">
            <a:solidFill>
              <a:srgbClr val="66FF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  <a:prstGeom prst="rect">
            <a:avLst/>
          </a:prstGeom>
        </p:spPr>
        <p:txBody>
          <a:bodyPr lIns="36000" tIns="36000" rIns="36000" bIns="36000" anchor="ctr" anchorCtr="1"/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17410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" y="6120000"/>
            <a:ext cx="922337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9553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 txBox="1">
            <a:spLocks/>
          </p:cNvSpPr>
          <p:nvPr userDrawn="1"/>
        </p:nvSpPr>
        <p:spPr>
          <a:xfrm>
            <a:off x="8631224" y="6670968"/>
            <a:ext cx="495328" cy="169277"/>
          </a:xfrm>
          <a:prstGeom prst="rect">
            <a:avLst/>
          </a:prstGeom>
        </p:spPr>
        <p:txBody>
          <a:bodyPr wrap="none" lIns="0" tIns="0" rIns="0" bIns="0" anchor="ctr" anchorCtr="1">
            <a:sp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AB8547-2AC2-43B1-98AA-7B299523EDA0}" type="slidenum">
              <a:rPr lang="en-US" sz="1100" smtClean="0">
                <a:solidFill>
                  <a:schemeClr val="tx1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1100" dirty="0">
                <a:solidFill>
                  <a:schemeClr val="tx1"/>
                </a:solidFill>
                <a:latin typeface="+mn-lt"/>
              </a:rPr>
              <a:t> of </a:t>
            </a:r>
            <a:r>
              <a:rPr lang="en-US" sz="1100" dirty="0" smtClean="0">
                <a:solidFill>
                  <a:schemeClr val="tx1"/>
                </a:solidFill>
                <a:latin typeface="+mn-lt"/>
              </a:rPr>
              <a:t>11</a:t>
            </a:r>
            <a:endParaRPr lang="en-US" sz="11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0" y="6120000"/>
            <a:ext cx="922337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301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entury Gothic" panose="020B0502020202020204" pitchFamily="34" charset="0"/>
                <a:cs typeface="+mn-cs"/>
              </a:defRPr>
            </a:lvl1pPr>
          </a:lstStyle>
          <a:p>
            <a:pPr>
              <a:defRPr/>
            </a:pPr>
            <a:fld id="{99BB8D1D-220B-449D-9A70-74F2B1AD63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GB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338" y="467678"/>
            <a:ext cx="8823325" cy="564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2362200" y="5297488"/>
            <a:ext cx="4240213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 anchor="ctr" anchorCtr="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Aft>
                <a:spcPts val="1800"/>
              </a:spcAft>
            </a:pPr>
            <a:r>
              <a:rPr lang="en-US" altLang="en-US" sz="1600" b="1" i="1">
                <a:solidFill>
                  <a:schemeClr val="bg1"/>
                </a:solidFill>
                <a:latin typeface="Arial" charset="0"/>
              </a:rPr>
              <a:t>TOTAL DEFENCE STRATEGY CARD GAME</a:t>
            </a:r>
            <a:endParaRPr lang="en-SG" altLang="en-US" sz="1600" b="1" i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532" y="2087136"/>
            <a:ext cx="2743200" cy="273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765745"/>
            <a:ext cx="2735263" cy="273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6933" y="2990056"/>
            <a:ext cx="2849563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3198178" y="3582988"/>
            <a:ext cx="2879725" cy="2808287"/>
          </a:xfrm>
          <a:prstGeom prst="ellipse">
            <a:avLst/>
          </a:prstGeom>
          <a:noFill/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 anchorCtr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SG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There are many things we can do to put Total Defence into action.</a:t>
            </a:r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96" y="95250"/>
            <a:ext cx="4000500" cy="196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7300" y="857250"/>
            <a:ext cx="66294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576263" y="1524000"/>
            <a:ext cx="7991475" cy="430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lnSpc>
                <a:spcPct val="114000"/>
              </a:lnSpc>
              <a:buFont typeface="Arial" charset="0"/>
              <a:buChar char="•"/>
            </a:pPr>
            <a:r>
              <a:rPr lang="en-SG" altLang="en-US" sz="2400" b="1" dirty="0" smtClean="0">
                <a:latin typeface="Century Gothic" pitchFamily="34" charset="0"/>
              </a:rPr>
              <a:t>Understand that Singapore’s </a:t>
            </a:r>
            <a:r>
              <a:rPr lang="en-SG" altLang="en-US" sz="2400" b="1" dirty="0">
                <a:latin typeface="Century Gothic" pitchFamily="34" charset="0"/>
              </a:rPr>
              <a:t>peace and security should not be taken for granted.</a:t>
            </a:r>
          </a:p>
          <a:p>
            <a:pPr algn="just">
              <a:lnSpc>
                <a:spcPct val="114000"/>
              </a:lnSpc>
              <a:buFont typeface="Arial" charset="0"/>
              <a:buChar char="•"/>
            </a:pPr>
            <a:endParaRPr lang="en-SG" altLang="en-US" sz="2400" b="1" dirty="0">
              <a:latin typeface="Century Gothic" pitchFamily="34" charset="0"/>
            </a:endParaRPr>
          </a:p>
          <a:p>
            <a:pPr algn="just">
              <a:lnSpc>
                <a:spcPct val="114000"/>
              </a:lnSpc>
              <a:buFont typeface="Arial" charset="0"/>
              <a:buChar char="•"/>
            </a:pPr>
            <a:r>
              <a:rPr lang="en-SG" altLang="en-US" sz="2400" b="1" dirty="0">
                <a:latin typeface="Century Gothic" pitchFamily="34" charset="0"/>
              </a:rPr>
              <a:t>Appreciate the </a:t>
            </a:r>
            <a:r>
              <a:rPr lang="en-SG" altLang="en-US" sz="2400" b="1" dirty="0" smtClean="0">
                <a:latin typeface="Century Gothic" pitchFamily="34" charset="0"/>
              </a:rPr>
              <a:t>complex threats </a:t>
            </a:r>
            <a:r>
              <a:rPr lang="en-SG" altLang="en-US" sz="2400" b="1" dirty="0">
                <a:latin typeface="Century Gothic" pitchFamily="34" charset="0"/>
              </a:rPr>
              <a:t>facing Singapore, the need for trade-offs, and the impact of everyday decisions on the fight against terrorism.</a:t>
            </a:r>
          </a:p>
          <a:p>
            <a:pPr algn="just">
              <a:lnSpc>
                <a:spcPct val="114000"/>
              </a:lnSpc>
              <a:buFont typeface="Arial" charset="0"/>
              <a:buChar char="•"/>
            </a:pPr>
            <a:endParaRPr lang="en-SG" altLang="en-US" sz="2400" b="1" dirty="0">
              <a:latin typeface="Century Gothic" pitchFamily="34" charset="0"/>
            </a:endParaRPr>
          </a:p>
          <a:p>
            <a:pPr algn="just">
              <a:lnSpc>
                <a:spcPct val="114000"/>
              </a:lnSpc>
              <a:buFont typeface="Arial" charset="0"/>
              <a:buChar char="•"/>
            </a:pPr>
            <a:r>
              <a:rPr lang="en-SG" altLang="en-US" sz="2400" b="1" dirty="0">
                <a:latin typeface="Century Gothic" pitchFamily="34" charset="0"/>
              </a:rPr>
              <a:t>Recognise that simple yet concrete actions can help our family and friends be more prepared for crises.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782" y="260648"/>
            <a:ext cx="7818437" cy="123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485775" y="3994089"/>
            <a:ext cx="8172450" cy="231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Aft>
                <a:spcPts val="1800"/>
              </a:spcAft>
            </a:pPr>
            <a:r>
              <a:rPr lang="en-SG" altLang="en-US" sz="2400" b="1" dirty="0" smtClean="0">
                <a:latin typeface="Century Gothic" pitchFamily="34" charset="0"/>
              </a:rPr>
              <a:t>Was it difficult to assign the </a:t>
            </a:r>
            <a:r>
              <a:rPr lang="en-SG" altLang="en-US" sz="2400" b="1" dirty="0">
                <a:latin typeface="Century Gothic" pitchFamily="34" charset="0"/>
              </a:rPr>
              <a:t>National Effort levels</a:t>
            </a:r>
            <a:r>
              <a:rPr lang="en-SG" altLang="en-US" sz="2400" b="1" dirty="0" smtClean="0">
                <a:latin typeface="Century Gothic" pitchFamily="34" charset="0"/>
              </a:rPr>
              <a:t>?</a:t>
            </a:r>
          </a:p>
          <a:p>
            <a:pPr algn="ctr">
              <a:spcAft>
                <a:spcPts val="1800"/>
              </a:spcAft>
            </a:pPr>
            <a:r>
              <a:rPr lang="en-US" altLang="en-US" sz="2400" b="1" dirty="0" smtClean="0">
                <a:latin typeface="Century Gothic" pitchFamily="34" charset="0"/>
              </a:rPr>
              <a:t>How prepared were you for crises?</a:t>
            </a:r>
          </a:p>
          <a:p>
            <a:pPr algn="ctr">
              <a:spcAft>
                <a:spcPts val="1800"/>
              </a:spcAft>
            </a:pPr>
            <a:r>
              <a:rPr lang="en-US" altLang="en-US" sz="2400" b="1" dirty="0" smtClean="0">
                <a:latin typeface="Century Gothic" pitchFamily="34" charset="0"/>
              </a:rPr>
              <a:t>Did your strategies change after you got hit?</a:t>
            </a:r>
          </a:p>
          <a:p>
            <a:pPr algn="ctr">
              <a:spcAft>
                <a:spcPts val="1800"/>
              </a:spcAft>
            </a:pPr>
            <a:r>
              <a:rPr lang="en-US" altLang="en-US" sz="2400" b="1" dirty="0" smtClean="0">
                <a:latin typeface="Century Gothic" pitchFamily="34" charset="0"/>
              </a:rPr>
              <a:t>What did you learn from the gameplay?</a:t>
            </a:r>
            <a:endParaRPr lang="en-SG" altLang="en-US" sz="2400" b="1" dirty="0">
              <a:latin typeface="Century Gothic" pitchFamily="34" charset="0"/>
            </a:endParaRPr>
          </a:p>
        </p:txBody>
      </p:sp>
      <p:grpSp>
        <p:nvGrpSpPr>
          <p:cNvPr id="7173" name="Group 30"/>
          <p:cNvGrpSpPr>
            <a:grpSpLocks/>
          </p:cNvGrpSpPr>
          <p:nvPr/>
        </p:nvGrpSpPr>
        <p:grpSpPr bwMode="auto">
          <a:xfrm>
            <a:off x="4576763" y="419458"/>
            <a:ext cx="4421187" cy="1603388"/>
            <a:chOff x="4531524" y="320992"/>
            <a:chExt cx="4422536" cy="1604545"/>
          </a:xfrm>
        </p:grpSpPr>
        <p:sp>
          <p:nvSpPr>
            <p:cNvPr id="7174" name="Rounded Rectangle 3"/>
            <p:cNvSpPr>
              <a:spLocks noChangeArrowheads="1"/>
            </p:cNvSpPr>
            <p:nvPr/>
          </p:nvSpPr>
          <p:spPr bwMode="auto">
            <a:xfrm>
              <a:off x="4531524" y="320992"/>
              <a:ext cx="4422536" cy="1604545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08000" tIns="108000" rIns="108000" bIns="108000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spcAft>
                  <a:spcPts val="2400"/>
                </a:spcAft>
              </a:pPr>
              <a:r>
                <a:rPr lang="en-US" altLang="en-US" sz="4000" b="1" dirty="0" smtClean="0">
                  <a:solidFill>
                    <a:srgbClr val="002060"/>
                  </a:solidFill>
                  <a:latin typeface="Century Gothic" pitchFamily="34" charset="0"/>
                </a:rPr>
                <a:t>How was the game?</a:t>
              </a:r>
              <a:endParaRPr lang="en-SG" altLang="en-US" sz="4000" b="1" dirty="0">
                <a:solidFill>
                  <a:srgbClr val="002060"/>
                </a:solidFill>
                <a:latin typeface="Century Gothic" pitchFamily="34" charset="0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4582340" y="355584"/>
              <a:ext cx="4320905" cy="0"/>
            </a:xfrm>
            <a:prstGeom prst="line">
              <a:avLst/>
            </a:prstGeom>
            <a:ln w="38100">
              <a:solidFill>
                <a:srgbClr val="66FF3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582340" y="1844145"/>
              <a:ext cx="4320905" cy="0"/>
            </a:xfrm>
            <a:prstGeom prst="line">
              <a:avLst/>
            </a:prstGeom>
            <a:ln w="38100">
              <a:solidFill>
                <a:srgbClr val="66FF3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04788"/>
            <a:ext cx="4373563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38" y="2276872"/>
            <a:ext cx="8213725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>
            <a:off x="4427538" y="2876550"/>
            <a:ext cx="4321175" cy="0"/>
          </a:xfrm>
          <a:prstGeom prst="line">
            <a:avLst/>
          </a:prstGeom>
          <a:ln w="38100">
            <a:solidFill>
              <a:srgbClr val="66FF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427538" y="5661025"/>
            <a:ext cx="4321175" cy="0"/>
          </a:xfrm>
          <a:prstGeom prst="line">
            <a:avLst/>
          </a:prstGeom>
          <a:ln w="38100">
            <a:solidFill>
              <a:srgbClr val="66FF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04" y="1801376"/>
            <a:ext cx="2955925" cy="446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3" name="TextBox 12"/>
          <p:cNvSpPr txBox="1">
            <a:spLocks noChangeArrowheads="1"/>
          </p:cNvSpPr>
          <p:nvPr/>
        </p:nvSpPr>
        <p:spPr bwMode="auto">
          <a:xfrm>
            <a:off x="4356100" y="3087688"/>
            <a:ext cx="44640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Aft>
                <a:spcPts val="1800"/>
              </a:spcAft>
            </a:pPr>
            <a:r>
              <a:rPr lang="en-SG" altLang="en-US" sz="2400" b="1" dirty="0">
                <a:latin typeface="Century Gothic" pitchFamily="34" charset="0"/>
              </a:rPr>
              <a:t>On 13 November 2015, Paris suffered multiple attacks in restaurants, a sports stadium and a concert hall, which claimed the lives of more than 120 victims.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370" y="245269"/>
            <a:ext cx="188912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2513" y="245269"/>
            <a:ext cx="1920875" cy="134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69900"/>
            <a:ext cx="3154363" cy="214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4029" y="2087136"/>
            <a:ext cx="1058863" cy="105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Box 34"/>
          <p:cNvSpPr txBox="1">
            <a:spLocks noChangeArrowheads="1"/>
          </p:cNvSpPr>
          <p:nvPr/>
        </p:nvSpPr>
        <p:spPr bwMode="auto">
          <a:xfrm>
            <a:off x="4230371" y="542917"/>
            <a:ext cx="4320221" cy="514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SG" altLang="en-US" sz="2400" b="1">
                <a:latin typeface="Century Gothic" pitchFamily="34" charset="0"/>
              </a:rPr>
              <a:t>Look at the Action cards</a:t>
            </a:r>
          </a:p>
        </p:txBody>
      </p:sp>
      <p:sp>
        <p:nvSpPr>
          <p:cNvPr id="36" name="Rounded Rectangle 35"/>
          <p:cNvSpPr/>
          <p:nvPr/>
        </p:nvSpPr>
        <p:spPr bwMode="auto">
          <a:xfrm>
            <a:off x="3816350" y="409575"/>
            <a:ext cx="5148263" cy="3024188"/>
          </a:xfrm>
          <a:prstGeom prst="roundRect">
            <a:avLst/>
          </a:prstGeom>
          <a:noFill/>
          <a:ln w="38100">
            <a:solidFill>
              <a:srgbClr val="66FF3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5364" name="Rectangle 37"/>
          <p:cNvSpPr>
            <a:spLocks noChangeArrowheads="1"/>
          </p:cNvSpPr>
          <p:nvPr/>
        </p:nvSpPr>
        <p:spPr bwMode="auto">
          <a:xfrm>
            <a:off x="179388" y="2365375"/>
            <a:ext cx="341947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Calibri" pitchFamily="34" charset="0"/>
              <a:buAutoNum type="arabicPeriod"/>
            </a:pP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What can we do to </a:t>
            </a:r>
            <a:r>
              <a:rPr lang="en-SG" altLang="en-US" sz="2400" b="1">
                <a:solidFill>
                  <a:srgbClr val="0000CC"/>
                </a:solidFill>
                <a:latin typeface="Century Gothic" pitchFamily="34" charset="0"/>
              </a:rPr>
              <a:t>prepare</a:t>
            </a: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 ourselves for an incident like this?</a:t>
            </a: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179388" y="4132263"/>
            <a:ext cx="8640762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Calibri" pitchFamily="34" charset="0"/>
              <a:buAutoNum type="arabicPeriod" startAt="2"/>
            </a:pP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What are some ways in which we can </a:t>
            </a:r>
            <a:r>
              <a:rPr lang="en-SG" altLang="en-US" sz="2400" b="1">
                <a:solidFill>
                  <a:srgbClr val="0000CC"/>
                </a:solidFill>
                <a:latin typeface="Century Gothic" pitchFamily="34" charset="0"/>
              </a:rPr>
              <a:t>respond</a:t>
            </a: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 when an incident like this happens?</a:t>
            </a: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179388" y="5157788"/>
            <a:ext cx="8640762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Calibri" pitchFamily="34" charset="0"/>
              <a:buAutoNum type="arabicPeriod" startAt="3"/>
            </a:pP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How can we help our society </a:t>
            </a:r>
            <a:r>
              <a:rPr lang="en-SG" altLang="en-US" sz="2400" b="1">
                <a:solidFill>
                  <a:srgbClr val="0000CC"/>
                </a:solidFill>
                <a:latin typeface="Century Gothic" pitchFamily="34" charset="0"/>
              </a:rPr>
              <a:t>recover</a:t>
            </a:r>
            <a:r>
              <a:rPr lang="en-SG" altLang="en-US" sz="2400" b="1">
                <a:solidFill>
                  <a:srgbClr val="000000"/>
                </a:solidFill>
                <a:latin typeface="Century Gothic" pitchFamily="34" charset="0"/>
              </a:rPr>
              <a:t> from such an incident quickly?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737" y="310639"/>
            <a:ext cx="354330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3193" y="1102043"/>
            <a:ext cx="4854575" cy="214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700338" y="1984375"/>
            <a:ext cx="5997575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Arial" charset="0"/>
              <a:buChar char="•"/>
            </a:pPr>
            <a:r>
              <a:rPr lang="en-SG" altLang="en-US" sz="2400" b="1">
                <a:latin typeface="Century Gothic" pitchFamily="34" charset="0"/>
              </a:rPr>
              <a:t>Terrorism is a real and present danger. It is not a matter of “if” but “when” an attack will happen.</a:t>
            </a:r>
          </a:p>
          <a:p>
            <a:pPr algn="just">
              <a:buFont typeface="Arial" charset="0"/>
              <a:buChar char="•"/>
            </a:pPr>
            <a:endParaRPr lang="en-SG" altLang="en-US" sz="2400" b="1">
              <a:latin typeface="Century Gothic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n-SG" altLang="en-US" sz="2400" b="1">
                <a:latin typeface="Century Gothic" pitchFamily="34" charset="0"/>
              </a:rPr>
              <a:t>We need to support our National Servicemen when they are called up for training or operations to keep us safe and secure.                                       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092" y="1984375"/>
            <a:ext cx="188912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092" y="3507581"/>
            <a:ext cx="1920875" cy="134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782" y="476672"/>
            <a:ext cx="7818437" cy="123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030" y="908720"/>
            <a:ext cx="8606450" cy="5673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6" name="Picture 2" descr="Image by FlamingText.c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88" y="71438"/>
            <a:ext cx="6138862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>
          <a:xfrm>
            <a:off x="3779838" y="3981450"/>
            <a:ext cx="2808287" cy="2800350"/>
          </a:xfrm>
          <a:prstGeom prst="ellipse">
            <a:avLst/>
          </a:prstGeom>
          <a:noFill/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 anchorCtr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SG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We’re facing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SG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Increasingly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SG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complex threats.</a:t>
            </a:r>
          </a:p>
        </p:txBody>
      </p:sp>
      <p:sp>
        <p:nvSpPr>
          <p:cNvPr id="12" name="Oval 11"/>
          <p:cNvSpPr/>
          <p:nvPr/>
        </p:nvSpPr>
        <p:spPr>
          <a:xfrm>
            <a:off x="6237288" y="3981450"/>
            <a:ext cx="2808287" cy="2800350"/>
          </a:xfrm>
          <a:prstGeom prst="ellipse">
            <a:avLst/>
          </a:prstGeom>
          <a:noFill/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 anchorCtr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SG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We cannot take our peace and security for granted.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 bwMode="auto">
          <a:xfrm>
            <a:off x="5148263" y="173038"/>
            <a:ext cx="3311525" cy="2232025"/>
          </a:xfrm>
          <a:prstGeom prst="ellipse">
            <a:avLst/>
          </a:prstGeom>
          <a:noFill/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 anchorCtr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SG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There are trade-offs and consequences to our actions.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8251" y="2392363"/>
            <a:ext cx="2117725" cy="446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3116" y="2247582"/>
            <a:ext cx="1654175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643" y="143827"/>
            <a:ext cx="4373563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518976"/>
            <a:ext cx="1768475" cy="227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4000500" cy="196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Oval 17"/>
          <p:cNvSpPr/>
          <p:nvPr/>
        </p:nvSpPr>
        <p:spPr>
          <a:xfrm>
            <a:off x="180553" y="2132310"/>
            <a:ext cx="2735263" cy="2736850"/>
          </a:xfrm>
          <a:prstGeom prst="ellipse">
            <a:avLst/>
          </a:prstGeom>
          <a:noFill/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 anchorCtr="1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SG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Everyone needs to play a part, not just our security forces.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0787" y="929323"/>
            <a:ext cx="6461125" cy="595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279</Words>
  <Application>Microsoft Office PowerPoint</Application>
  <PresentationFormat>On-screen Show (4:3)</PresentationFormat>
  <Paragraphs>28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GOTC Debrief Presentation</dc:title>
  <dc:creator/>
  <cp:lastModifiedBy/>
  <cp:revision>1</cp:revision>
  <dcterms:created xsi:type="dcterms:W3CDTF">2017-02-07T19:19:42Z</dcterms:created>
  <dcterms:modified xsi:type="dcterms:W3CDTF">2018-01-15T06:08:22Z</dcterms:modified>
</cp:coreProperties>
</file>