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7" r:id="rId3"/>
    <p:sldId id="268" r:id="rId4"/>
    <p:sldId id="272" r:id="rId5"/>
    <p:sldId id="269" r:id="rId6"/>
    <p:sldId id="270" r:id="rId7"/>
    <p:sldId id="271" r:id="rId8"/>
    <p:sldId id="258" r:id="rId9"/>
    <p:sldId id="25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5" autoAdjust="0"/>
    <p:restoredTop sz="64884" autoAdjust="0"/>
  </p:normalViewPr>
  <p:slideViewPr>
    <p:cSldViewPr>
      <p:cViewPr varScale="1">
        <p:scale>
          <a:sx n="47" d="100"/>
          <a:sy n="47" d="100"/>
        </p:scale>
        <p:origin x="-82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F731B7-AF10-49C0-8782-F54384EEB266}" type="datetimeFigureOut">
              <a:rPr lang="en-GB" smtClean="0"/>
              <a:t>30/01/2018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8374C4-1EA2-4A23-9B77-405A114BAFE2}" type="slidenum">
              <a:rPr lang="en-GB" smtClean="0"/>
              <a:t>‹#›</a:t>
            </a:fld>
            <a:endParaRPr lang="en-GB"/>
          </a:p>
        </p:txBody>
      </p:sp>
    </p:spTree>
    <p:extLst>
      <p:ext uri="{BB962C8B-B14F-4D97-AF65-F5344CB8AC3E}">
        <p14:creationId xmlns:p14="http://schemas.microsoft.com/office/powerpoint/2010/main" val="2624570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just">
              <a:buFont typeface="Arial" panose="020B0604020202020204" pitchFamily="34" charset="0"/>
              <a:buChar char="•"/>
            </a:pP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8374C4-1EA2-4A23-9B77-405A114BAFE2}" type="slidenum">
              <a:rPr lang="en-GB" smtClean="0"/>
              <a:t>1</a:t>
            </a:fld>
            <a:endParaRPr lang="en-GB"/>
          </a:p>
        </p:txBody>
      </p:sp>
    </p:spTree>
    <p:extLst>
      <p:ext uri="{BB962C8B-B14F-4D97-AF65-F5344CB8AC3E}">
        <p14:creationId xmlns:p14="http://schemas.microsoft.com/office/powerpoint/2010/main" val="530617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just">
              <a:buFont typeface="Arial" panose="020B0604020202020204" pitchFamily="34" charset="0"/>
              <a:buChar char="•"/>
            </a:pPr>
            <a:r>
              <a:rPr lang="en-GB" sz="1200" kern="1200" dirty="0" smtClean="0">
                <a:solidFill>
                  <a:schemeClr val="tx1"/>
                </a:solidFill>
                <a:effectLst/>
                <a:latin typeface="+mn-lt"/>
                <a:ea typeface="+mn-ea"/>
                <a:cs typeface="+mn-cs"/>
              </a:rPr>
              <a:t>Total Defence was launched in 1984 to rally Singaporeans to deal with all kinds of national threats and challenges. </a:t>
            </a:r>
            <a:endParaRPr lang="en-GB" sz="1600" kern="1200" dirty="0" smtClean="0">
              <a:solidFill>
                <a:schemeClr val="tx1"/>
              </a:solidFill>
              <a:effectLst/>
              <a:latin typeface="+mn-lt"/>
              <a:ea typeface="+mn-ea"/>
              <a:cs typeface="+mn-cs"/>
            </a:endParaRPr>
          </a:p>
          <a:p>
            <a:pPr marL="171450" lvl="0" indent="-171450" algn="just">
              <a:buFont typeface="Arial" panose="020B0604020202020204" pitchFamily="34" charset="0"/>
              <a:buChar char="•"/>
            </a:pPr>
            <a:endParaRPr lang="en-GB" sz="1200" kern="1200" baseline="0" dirty="0" smtClean="0">
              <a:solidFill>
                <a:schemeClr val="tx1"/>
              </a:solidFill>
              <a:effectLst/>
              <a:latin typeface="+mn-lt"/>
              <a:ea typeface="+mn-ea"/>
              <a:cs typeface="+mn-cs"/>
            </a:endParaRPr>
          </a:p>
          <a:p>
            <a:pPr marL="171450" lvl="0" indent="-171450" algn="just">
              <a:buFont typeface="Arial" panose="020B0604020202020204" pitchFamily="34" charset="0"/>
              <a:buChar char="•"/>
            </a:pPr>
            <a:r>
              <a:rPr lang="en-GB" sz="1200" kern="1200" baseline="0" dirty="0" smtClean="0">
                <a:solidFill>
                  <a:schemeClr val="tx1"/>
                </a:solidFill>
                <a:effectLst/>
                <a:latin typeface="+mn-lt"/>
                <a:ea typeface="+mn-ea"/>
                <a:cs typeface="+mn-cs"/>
              </a:rPr>
              <a:t>Over the years, Total Defence </a:t>
            </a:r>
            <a:r>
              <a:rPr lang="en-GB" sz="1200" kern="1200" dirty="0" smtClean="0">
                <a:solidFill>
                  <a:schemeClr val="tx1"/>
                </a:solidFill>
                <a:effectLst/>
                <a:latin typeface="+mn-lt"/>
                <a:ea typeface="+mn-ea"/>
                <a:cs typeface="+mn-cs"/>
              </a:rPr>
              <a:t>has continued to be our best defence and all-round response to the changing threats and challenges facing Singapore on all fronts.</a:t>
            </a:r>
          </a:p>
          <a:p>
            <a:pPr marL="0" lvl="0" indent="0" algn="just">
              <a:buFont typeface="Arial" panose="020B0604020202020204" pitchFamily="34" charset="0"/>
              <a:buNone/>
            </a:pPr>
            <a:endParaRPr lang="en-GB" sz="1200" kern="1200" dirty="0" smtClean="0">
              <a:solidFill>
                <a:schemeClr val="tx1"/>
              </a:solidFill>
              <a:effectLst/>
              <a:latin typeface="+mn-lt"/>
              <a:ea typeface="+mn-ea"/>
              <a:cs typeface="+mn-cs"/>
            </a:endParaRPr>
          </a:p>
          <a:p>
            <a:pPr marL="171450" lvl="0" indent="-171450" algn="just">
              <a:buFont typeface="Arial" panose="020B0604020202020204" pitchFamily="34" charset="0"/>
              <a:buChar char="•"/>
            </a:pPr>
            <a:r>
              <a:rPr lang="en-GB" sz="1200" kern="1200" dirty="0" smtClean="0">
                <a:solidFill>
                  <a:schemeClr val="tx1"/>
                </a:solidFill>
                <a:effectLst/>
                <a:latin typeface="+mn-lt"/>
                <a:ea typeface="+mn-ea"/>
                <a:cs typeface="+mn-cs"/>
              </a:rPr>
              <a:t>Total Defence involves each and every Singaporean playing his or her part, either individually or collectively, to build a strong, secure, and cohesive nation that can deal with any crisis. </a:t>
            </a:r>
            <a:endParaRPr lang="en-GB" dirty="0" smtClean="0"/>
          </a:p>
          <a:p>
            <a:pPr algn="just"/>
            <a:endParaRPr lang="en-GB" dirty="0" smtClean="0"/>
          </a:p>
          <a:p>
            <a:pPr algn="just"/>
            <a:r>
              <a:rPr lang="en-GB" dirty="0" smtClean="0"/>
              <a:t>Image © MINDEF.</a:t>
            </a:r>
            <a:endParaRPr lang="en-GB" dirty="0"/>
          </a:p>
        </p:txBody>
      </p:sp>
      <p:sp>
        <p:nvSpPr>
          <p:cNvPr id="4" name="Slide Number Placeholder 3"/>
          <p:cNvSpPr>
            <a:spLocks noGrp="1"/>
          </p:cNvSpPr>
          <p:nvPr>
            <p:ph type="sldNum" sz="quarter" idx="10"/>
          </p:nvPr>
        </p:nvSpPr>
        <p:spPr/>
        <p:txBody>
          <a:bodyPr/>
          <a:lstStyle/>
          <a:p>
            <a:fld id="{7D8374C4-1EA2-4A23-9B77-405A114BAFE2}" type="slidenum">
              <a:rPr lang="en-GB" smtClean="0"/>
              <a:t>8</a:t>
            </a:fld>
            <a:endParaRPr lang="en-GB"/>
          </a:p>
        </p:txBody>
      </p:sp>
    </p:spTree>
    <p:extLst>
      <p:ext uri="{BB962C8B-B14F-4D97-AF65-F5344CB8AC3E}">
        <p14:creationId xmlns:p14="http://schemas.microsoft.com/office/powerpoint/2010/main" val="3980418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just">
              <a:buFont typeface="Arial" panose="020B0604020202020204" pitchFamily="34" charset="0"/>
              <a:buChar char="•"/>
            </a:pPr>
            <a:r>
              <a:rPr lang="en-GB" sz="1200" b="1" kern="1200" dirty="0" smtClean="0">
                <a:solidFill>
                  <a:schemeClr val="tx1"/>
                </a:solidFill>
                <a:effectLst/>
                <a:latin typeface="+mn-lt"/>
                <a:ea typeface="+mn-ea"/>
                <a:cs typeface="+mn-cs"/>
              </a:rPr>
              <a:t>Military Defence</a:t>
            </a:r>
            <a:r>
              <a:rPr lang="en-GB" sz="1200" kern="1200" dirty="0" smtClean="0">
                <a:solidFill>
                  <a:schemeClr val="tx1"/>
                </a:solidFill>
                <a:effectLst/>
                <a:latin typeface="+mn-lt"/>
                <a:ea typeface="+mn-ea"/>
                <a:cs typeface="+mn-cs"/>
              </a:rPr>
              <a:t> is about building a strong and credible defence force that makes potential aggressors think twice before attacking us. That is deterrence at its best. And if that fails, we must be able to defend ourselves when attacked.</a:t>
            </a:r>
          </a:p>
          <a:p>
            <a:pPr marL="171450" lvl="0" indent="-171450" algn="just">
              <a:buFont typeface="Arial" panose="020B0604020202020204" pitchFamily="34" charset="0"/>
              <a:buChar char="•"/>
            </a:pPr>
            <a:endParaRPr lang="en-GB" sz="1200" kern="1200" dirty="0" smtClean="0">
              <a:solidFill>
                <a:schemeClr val="tx1"/>
              </a:solidFill>
              <a:effectLst/>
              <a:latin typeface="+mn-lt"/>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kern="1200" dirty="0" smtClean="0">
                <a:solidFill>
                  <a:schemeClr val="tx1"/>
                </a:solidFill>
                <a:effectLst/>
                <a:latin typeface="+mn-lt"/>
                <a:ea typeface="+mn-ea"/>
                <a:cs typeface="+mn-cs"/>
              </a:rPr>
              <a:t>Civil Defence</a:t>
            </a:r>
            <a:r>
              <a:rPr lang="en-GB" sz="1200" kern="1200" dirty="0" smtClean="0">
                <a:solidFill>
                  <a:schemeClr val="tx1"/>
                </a:solidFill>
                <a:effectLst/>
                <a:latin typeface="+mn-lt"/>
                <a:ea typeface="+mn-ea"/>
                <a:cs typeface="+mn-cs"/>
              </a:rPr>
              <a:t> is about being alert to the signs of threats and being effective first responders when a crisis occurs, helping one another regardless of race, religion, or background. </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smtClean="0">
              <a:solidFill>
                <a:schemeClr val="tx1"/>
              </a:solidFill>
              <a:effectLst/>
              <a:latin typeface="+mn-lt"/>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kern="1200" dirty="0" smtClean="0">
                <a:solidFill>
                  <a:schemeClr val="tx1"/>
                </a:solidFill>
                <a:effectLst/>
                <a:latin typeface="+mn-lt"/>
                <a:ea typeface="+mn-ea"/>
                <a:cs typeface="+mn-cs"/>
              </a:rPr>
              <a:t>Economic Defence</a:t>
            </a:r>
            <a:r>
              <a:rPr lang="en-GB" sz="1200" kern="1200" dirty="0" smtClean="0">
                <a:solidFill>
                  <a:schemeClr val="tx1"/>
                </a:solidFill>
                <a:effectLst/>
                <a:latin typeface="+mn-lt"/>
                <a:ea typeface="+mn-ea"/>
                <a:cs typeface="+mn-cs"/>
              </a:rPr>
              <a:t> is about strengthening the competitiveness and attractiveness of Singapore’s economy to keep Singapore special and relevant to the world, as this is crucial to our survival and success. It is also about keeping our economy strong and resilient. </a:t>
            </a:r>
          </a:p>
          <a:p>
            <a:pPr marL="0" lvl="0" indent="0" algn="just">
              <a:buFont typeface="Arial" panose="020B0604020202020204" pitchFamily="34" charset="0"/>
              <a:buNone/>
            </a:pPr>
            <a:endParaRPr lang="en-GB" sz="1200" kern="1200" dirty="0" smtClean="0">
              <a:solidFill>
                <a:schemeClr val="tx1"/>
              </a:solidFill>
              <a:effectLst/>
              <a:latin typeface="+mn-lt"/>
              <a:ea typeface="+mn-ea"/>
              <a:cs typeface="+mn-cs"/>
            </a:endParaRPr>
          </a:p>
          <a:p>
            <a:pPr marL="171450" lvl="0" indent="-171450" algn="just">
              <a:buFont typeface="Arial" panose="020B0604020202020204" pitchFamily="34" charset="0"/>
              <a:buChar char="•"/>
            </a:pPr>
            <a:r>
              <a:rPr lang="en-GB" sz="1200" b="1" kern="1200" dirty="0" smtClean="0">
                <a:solidFill>
                  <a:schemeClr val="tx1"/>
                </a:solidFill>
                <a:effectLst/>
                <a:latin typeface="+mn-lt"/>
                <a:ea typeface="+mn-ea"/>
                <a:cs typeface="+mn-cs"/>
              </a:rPr>
              <a:t>Social Defence</a:t>
            </a:r>
            <a:r>
              <a:rPr lang="en-GB" sz="1200" kern="1200" dirty="0" smtClean="0">
                <a:solidFill>
                  <a:schemeClr val="tx1"/>
                </a:solidFill>
                <a:effectLst/>
                <a:latin typeface="+mn-lt"/>
                <a:ea typeface="+mn-ea"/>
                <a:cs typeface="+mn-cs"/>
              </a:rPr>
              <a:t> is about building understanding and trust amongst people of all races and religions, and looking out for one another beyond self-interest, so that we are strong and united, especially during times of national challenges.</a:t>
            </a:r>
          </a:p>
          <a:p>
            <a:pPr marL="0" lvl="0" indent="0" algn="just">
              <a:buFont typeface="Arial" panose="020B0604020202020204" pitchFamily="34" charset="0"/>
              <a:buNone/>
            </a:pPr>
            <a:endParaRPr lang="en-GB" sz="1200" kern="1200" dirty="0" smtClean="0">
              <a:solidFill>
                <a:schemeClr val="tx1"/>
              </a:solidFill>
              <a:effectLst/>
              <a:latin typeface="+mn-lt"/>
              <a:ea typeface="+mn-ea"/>
              <a:cs typeface="+mn-cs"/>
            </a:endParaRPr>
          </a:p>
          <a:p>
            <a:pPr marL="171450" lvl="0" indent="-171450" algn="just">
              <a:buFont typeface="Arial" panose="020B0604020202020204" pitchFamily="34" charset="0"/>
              <a:buChar char="•"/>
            </a:pPr>
            <a:r>
              <a:rPr lang="en-GB" sz="1200" b="1" kern="1200" dirty="0" smtClean="0">
                <a:solidFill>
                  <a:schemeClr val="tx1"/>
                </a:solidFill>
                <a:effectLst/>
                <a:latin typeface="+mn-lt"/>
                <a:ea typeface="+mn-ea"/>
                <a:cs typeface="+mn-cs"/>
              </a:rPr>
              <a:t>Psychological Defence</a:t>
            </a:r>
            <a:r>
              <a:rPr lang="en-GB" sz="1200" kern="1200" dirty="0" smtClean="0">
                <a:solidFill>
                  <a:schemeClr val="tx1"/>
                </a:solidFill>
                <a:effectLst/>
                <a:latin typeface="+mn-lt"/>
                <a:ea typeface="+mn-ea"/>
                <a:cs typeface="+mn-cs"/>
              </a:rPr>
              <a:t> is the will to defend our way of life, the resolve to stand up for Singapore when our interests are challenged, and the fighting spirit to press on and overcome crises together. Psychological Defence is the foundation of Total Defence.</a:t>
            </a:r>
          </a:p>
          <a:p>
            <a:pPr algn="just"/>
            <a:endParaRPr lang="en-GB" dirty="0"/>
          </a:p>
        </p:txBody>
      </p:sp>
      <p:sp>
        <p:nvSpPr>
          <p:cNvPr id="4" name="Slide Number Placeholder 3"/>
          <p:cNvSpPr>
            <a:spLocks noGrp="1"/>
          </p:cNvSpPr>
          <p:nvPr>
            <p:ph type="sldNum" sz="quarter" idx="10"/>
          </p:nvPr>
        </p:nvSpPr>
        <p:spPr/>
        <p:txBody>
          <a:bodyPr/>
          <a:lstStyle/>
          <a:p>
            <a:fld id="{7D8374C4-1EA2-4A23-9B77-405A114BAFE2}" type="slidenum">
              <a:rPr lang="en-GB" smtClean="0"/>
              <a:t>9</a:t>
            </a:fld>
            <a:endParaRPr lang="en-GB"/>
          </a:p>
        </p:txBody>
      </p:sp>
    </p:spTree>
    <p:extLst>
      <p:ext uri="{BB962C8B-B14F-4D97-AF65-F5344CB8AC3E}">
        <p14:creationId xmlns:p14="http://schemas.microsoft.com/office/powerpoint/2010/main" val="1050005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045240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207218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108004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rgbClr val="C00000"/>
          </a:solidFill>
        </p:spPr>
        <p:txBody>
          <a:bodyPr/>
          <a:lstStyle>
            <a:lvl1pPr>
              <a:defRPr b="1">
                <a:solidFill>
                  <a:schemeClr val="bg1"/>
                </a:solidFill>
                <a:latin typeface="Century Gothic" panose="020B0502020202020204" pitchFamily="34" charset="0"/>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412776"/>
            <a:ext cx="8229600" cy="4713387"/>
          </a:xfrm>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0" y="6492875"/>
            <a:ext cx="2133600" cy="365125"/>
          </a:xfrm>
        </p:spPr>
        <p:txBody>
          <a:bodyPr/>
          <a:lstStyle>
            <a:lvl1pPr>
              <a:defRPr>
                <a:latin typeface="Century Gothic" panose="020B0502020202020204" pitchFamily="34" charset="0"/>
              </a:defRPr>
            </a:lvl1pPr>
          </a:lstStyle>
          <a:p>
            <a:fld id="{53EDE4D8-3C67-44F1-9DD1-A6110547C77D}" type="datetimeFigureOut">
              <a:rPr lang="en-GB" smtClean="0"/>
              <a:pPr/>
              <a:t>30/01/2018</a:t>
            </a:fld>
            <a:endParaRPr lang="en-GB"/>
          </a:p>
        </p:txBody>
      </p:sp>
      <p:sp>
        <p:nvSpPr>
          <p:cNvPr id="5" name="Footer Placeholder 4"/>
          <p:cNvSpPr>
            <a:spLocks noGrp="1"/>
          </p:cNvSpPr>
          <p:nvPr>
            <p:ph type="ftr" sz="quarter" idx="11"/>
          </p:nvPr>
        </p:nvSpPr>
        <p:spPr>
          <a:xfrm>
            <a:off x="3131840" y="6492875"/>
            <a:ext cx="2895600" cy="365125"/>
          </a:xfrm>
        </p:spPr>
        <p:txBody>
          <a:bodyPr/>
          <a:lstStyle>
            <a:lvl1pPr>
              <a:defRPr>
                <a:latin typeface="Century Gothic" panose="020B0502020202020204" pitchFamily="34" charset="0"/>
              </a:defRPr>
            </a:lvl1pPr>
          </a:lstStyle>
          <a:p>
            <a:endParaRPr lang="en-GB"/>
          </a:p>
        </p:txBody>
      </p:sp>
      <p:sp>
        <p:nvSpPr>
          <p:cNvPr id="6" name="Slide Number Placeholder 5"/>
          <p:cNvSpPr>
            <a:spLocks noGrp="1"/>
          </p:cNvSpPr>
          <p:nvPr>
            <p:ph type="sldNum" sz="quarter" idx="12"/>
          </p:nvPr>
        </p:nvSpPr>
        <p:spPr>
          <a:xfrm>
            <a:off x="7000056" y="6492875"/>
            <a:ext cx="2133600" cy="365125"/>
          </a:xfrm>
        </p:spPr>
        <p:txBody>
          <a:bodyPr/>
          <a:lstStyle>
            <a:lvl1pPr>
              <a:defRPr>
                <a:latin typeface="Century Gothic" panose="020B0502020202020204" pitchFamily="34" charset="0"/>
              </a:defRPr>
            </a:lvl1pPr>
          </a:lstStyle>
          <a:p>
            <a:fld id="{747AA532-00D2-4876-A454-E52E0FE77882}" type="slidenum">
              <a:rPr lang="en-GB" smtClean="0"/>
              <a:pPr/>
              <a:t>‹#›</a:t>
            </a:fld>
            <a:endParaRPr lang="en-GB"/>
          </a:p>
        </p:txBody>
      </p:sp>
    </p:spTree>
    <p:extLst>
      <p:ext uri="{BB962C8B-B14F-4D97-AF65-F5344CB8AC3E}">
        <p14:creationId xmlns:p14="http://schemas.microsoft.com/office/powerpoint/2010/main" val="32826489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732086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3EDE4D8-3C67-44F1-9DD1-A6110547C77D}" type="datetimeFigureOut">
              <a:rPr lang="en-GB" smtClean="0"/>
              <a:t>30/01/2018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884903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3EDE4D8-3C67-44F1-9DD1-A6110547C77D}" type="datetimeFigureOut">
              <a:rPr lang="en-GB" smtClean="0"/>
              <a:t>30/01/2018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704776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3EDE4D8-3C67-44F1-9DD1-A6110547C77D}" type="datetimeFigureOut">
              <a:rPr lang="en-GB" smtClean="0"/>
              <a:t>30/01/2018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319989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EDE4D8-3C67-44F1-9DD1-A6110547C77D}" type="datetimeFigureOut">
              <a:rPr lang="en-GB" smtClean="0"/>
              <a:t>30/01/2018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881029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EDE4D8-3C67-44F1-9DD1-A6110547C77D}" type="datetimeFigureOut">
              <a:rPr lang="en-GB" smtClean="0"/>
              <a:t>30/01/2018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30367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EDE4D8-3C67-44F1-9DD1-A6110547C77D}" type="datetimeFigureOut">
              <a:rPr lang="en-GB" smtClean="0"/>
              <a:t>30/01/2018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602853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EDE4D8-3C67-44F1-9DD1-A6110547C77D}" type="datetimeFigureOut">
              <a:rPr lang="en-GB" smtClean="0"/>
              <a:t>30/01/2018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7AA532-00D2-4876-A454-E52E0FE77882}" type="slidenum">
              <a:rPr lang="en-GB" smtClean="0"/>
              <a:t>‹#›</a:t>
            </a:fld>
            <a:endParaRPr lang="en-GB"/>
          </a:p>
        </p:txBody>
      </p:sp>
    </p:spTree>
    <p:extLst>
      <p:ext uri="{BB962C8B-B14F-4D97-AF65-F5344CB8AC3E}">
        <p14:creationId xmlns:p14="http://schemas.microsoft.com/office/powerpoint/2010/main" val="23670757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Logos\TD\TD17\LOGO-090117-RGB.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27784" y="548680"/>
            <a:ext cx="4706808" cy="332825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p:nvPr>
        </p:nvSpPr>
        <p:spPr>
          <a:xfrm>
            <a:off x="0" y="3876936"/>
            <a:ext cx="9139416" cy="2423427"/>
          </a:xfrm>
          <a:solidFill>
            <a:srgbClr val="C00000"/>
          </a:solidFill>
        </p:spPr>
        <p:txBody>
          <a:bodyPr>
            <a:noAutofit/>
          </a:bodyPr>
          <a:lstStyle/>
          <a:p>
            <a:pPr>
              <a:spcBef>
                <a:spcPts val="1200"/>
              </a:spcBef>
              <a:spcAft>
                <a:spcPts val="1200"/>
              </a:spcAft>
            </a:pPr>
            <a:r>
              <a:rPr lang="en-GB" sz="4000" b="1" dirty="0" smtClean="0">
                <a:solidFill>
                  <a:schemeClr val="bg1"/>
                </a:solidFill>
                <a:effectLst>
                  <a:outerShdw blurRad="38100" dist="38100" dir="2700000" algn="tl">
                    <a:srgbClr val="000000">
                      <a:alpha val="43137"/>
                    </a:srgbClr>
                  </a:outerShdw>
                </a:effectLst>
                <a:latin typeface="Century Gothic" panose="020B0502020202020204" pitchFamily="34" charset="0"/>
              </a:rPr>
              <a:t>Total Defence Programme for Uniformed Groups – Gold</a:t>
            </a:r>
            <a:r>
              <a:rPr lang="en-GB" sz="4000" b="1" dirty="0" smtClean="0">
                <a:solidFill>
                  <a:schemeClr val="bg1"/>
                </a:solidFill>
                <a:latin typeface="Century Gothic" panose="020B0502020202020204" pitchFamily="34" charset="0"/>
              </a:rPr>
              <a:t/>
            </a:r>
            <a:br>
              <a:rPr lang="en-GB" sz="4000" b="1" dirty="0" smtClean="0">
                <a:solidFill>
                  <a:schemeClr val="bg1"/>
                </a:solidFill>
                <a:latin typeface="Century Gothic" panose="020B0502020202020204" pitchFamily="34" charset="0"/>
              </a:rPr>
            </a:br>
            <a:r>
              <a:rPr lang="en-GB" sz="1100" b="1" dirty="0" smtClean="0">
                <a:solidFill>
                  <a:schemeClr val="bg1"/>
                </a:solidFill>
                <a:latin typeface="Century Gothic" panose="020B0502020202020204" pitchFamily="34" charset="0"/>
              </a:rPr>
              <a:t> </a:t>
            </a:r>
            <a:r>
              <a:rPr lang="en-GB" sz="4000" b="1" dirty="0" smtClean="0">
                <a:solidFill>
                  <a:schemeClr val="bg1"/>
                </a:solidFill>
                <a:latin typeface="Century Gothic" panose="020B0502020202020204" pitchFamily="34" charset="0"/>
              </a:rPr>
              <a:t/>
            </a:r>
            <a:br>
              <a:rPr lang="en-GB" sz="4000" b="1" dirty="0" smtClean="0">
                <a:solidFill>
                  <a:schemeClr val="bg1"/>
                </a:solidFill>
                <a:latin typeface="Century Gothic" panose="020B0502020202020204" pitchFamily="34" charset="0"/>
              </a:rPr>
            </a:br>
            <a:r>
              <a:rPr lang="en-GB" sz="3600" i="1" dirty="0" smtClean="0">
                <a:solidFill>
                  <a:schemeClr val="accent2">
                    <a:lumMod val="20000"/>
                    <a:lumOff val="80000"/>
                  </a:schemeClr>
                </a:solidFill>
                <a:latin typeface="Century Gothic" panose="020B0502020202020204" pitchFamily="34" charset="0"/>
              </a:rPr>
              <a:t>Total Defence (TD) Lesson</a:t>
            </a:r>
            <a:endParaRPr lang="en-GB" sz="3600" i="1" dirty="0">
              <a:solidFill>
                <a:schemeClr val="accent2">
                  <a:lumMod val="20000"/>
                  <a:lumOff val="80000"/>
                </a:schemeClr>
              </a:solidFill>
              <a:latin typeface="Century Gothic" panose="020B0502020202020204" pitchFamily="34" charset="0"/>
            </a:endParaRPr>
          </a:p>
        </p:txBody>
      </p:sp>
      <p:sp>
        <p:nvSpPr>
          <p:cNvPr id="4" name="Rectangle 3"/>
          <p:cNvSpPr/>
          <p:nvPr/>
        </p:nvSpPr>
        <p:spPr>
          <a:xfrm>
            <a:off x="0" y="3739334"/>
            <a:ext cx="9144000" cy="7200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7" name="Picture 3" descr="D:\Logos\Nexus\nexus.tif"/>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8172400" y="6300364"/>
            <a:ext cx="971600" cy="543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6968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4" name="Content Placeholder 2"/>
          <p:cNvSpPr>
            <a:spLocks noGrp="1"/>
          </p:cNvSpPr>
          <p:nvPr>
            <p:ph idx="1"/>
          </p:nvPr>
        </p:nvSpPr>
        <p:spPr>
          <a:xfrm>
            <a:off x="457200" y="1988840"/>
            <a:ext cx="8229600" cy="4137323"/>
          </a:xfrm>
          <a:solidFill>
            <a:srgbClr val="FFFFCC"/>
          </a:solidFill>
          <a:effectLst>
            <a:outerShdw blurRad="50800" dist="38100" dir="2700000" algn="tl" rotWithShape="0">
              <a:prstClr val="black">
                <a:alpha val="40000"/>
              </a:prstClr>
            </a:outerShdw>
          </a:effectLst>
        </p:spPr>
        <p:txBody>
          <a:bodyPr lIns="288000" rIns="288000" anchor="ctr">
            <a:normAutofit/>
          </a:bodyPr>
          <a:lstStyle/>
          <a:p>
            <a:pPr marL="0" indent="0" algn="ctr">
              <a:spcAft>
                <a:spcPts val="600"/>
              </a:spcAft>
              <a:buNone/>
            </a:pPr>
            <a:r>
              <a:rPr lang="en-GB" sz="4400" dirty="0" smtClean="0"/>
              <a:t>Total Defence provides </a:t>
            </a:r>
            <a:r>
              <a:rPr lang="en-GB" sz="4400" dirty="0" smtClean="0"/>
              <a:t>an all-rounded response to threats and challenges Singapore faces.</a:t>
            </a:r>
            <a:endParaRPr lang="en-GB" sz="4000" dirty="0"/>
          </a:p>
        </p:txBody>
      </p:sp>
      <p:sp>
        <p:nvSpPr>
          <p:cNvPr id="5" name="TextBox 4"/>
          <p:cNvSpPr txBox="1"/>
          <p:nvPr/>
        </p:nvSpPr>
        <p:spPr>
          <a:xfrm>
            <a:off x="467544" y="1563022"/>
            <a:ext cx="8323112" cy="400110"/>
          </a:xfrm>
          <a:prstGeom prst="rect">
            <a:avLst/>
          </a:prstGeom>
          <a:noFill/>
        </p:spPr>
        <p:txBody>
          <a:bodyPr wrap="none" rtlCol="0">
            <a:spAutoFit/>
          </a:bodyPr>
          <a:lstStyle/>
          <a:p>
            <a:r>
              <a:rPr lang="en-GB" sz="2000" i="1" dirty="0" smtClean="0">
                <a:latin typeface="Century Gothic" panose="020B0502020202020204" pitchFamily="34" charset="0"/>
              </a:rPr>
              <a:t>Provide your audience with some background on </a:t>
            </a:r>
            <a:r>
              <a:rPr lang="en-GB" sz="2000" i="1" dirty="0" smtClean="0">
                <a:latin typeface="Century Gothic" panose="020B0502020202020204" pitchFamily="34" charset="0"/>
              </a:rPr>
              <a:t>Total Defence </a:t>
            </a:r>
            <a:endParaRPr lang="en-GB" sz="2000" i="1" dirty="0">
              <a:latin typeface="Century Gothic" panose="020B0502020202020204" pitchFamily="34" charset="0"/>
            </a:endParaRPr>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2</a:t>
            </a:fld>
            <a:r>
              <a:rPr lang="en-GB" dirty="0" smtClean="0"/>
              <a:t>/7</a:t>
            </a:r>
            <a:endParaRPr lang="en-GB" dirty="0"/>
          </a:p>
        </p:txBody>
      </p:sp>
    </p:spTree>
    <p:extLst>
      <p:ext uri="{BB962C8B-B14F-4D97-AF65-F5344CB8AC3E}">
        <p14:creationId xmlns:p14="http://schemas.microsoft.com/office/powerpoint/2010/main" val="1062100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 Challenge or threat </a:t>
            </a:r>
            <a:endParaRPr lang="en-GB" dirty="0"/>
          </a:p>
        </p:txBody>
      </p:sp>
      <p:sp>
        <p:nvSpPr>
          <p:cNvPr id="4" name="Content Placeholder 2"/>
          <p:cNvSpPr>
            <a:spLocks noGrp="1"/>
          </p:cNvSpPr>
          <p:nvPr>
            <p:ph idx="1"/>
          </p:nvPr>
        </p:nvSpPr>
        <p:spPr>
          <a:xfrm>
            <a:off x="457200" y="1988840"/>
            <a:ext cx="8229600" cy="4137323"/>
          </a:xfrm>
          <a:solidFill>
            <a:srgbClr val="FFFFCC"/>
          </a:solidFill>
          <a:effectLst>
            <a:outerShdw blurRad="50800" dist="38100" dir="2700000" algn="tl" rotWithShape="0">
              <a:prstClr val="black">
                <a:alpha val="40000"/>
              </a:prstClr>
            </a:outerShdw>
          </a:effectLst>
        </p:spPr>
        <p:txBody>
          <a:bodyPr lIns="288000" rIns="288000" anchor="ctr">
            <a:normAutofit/>
          </a:bodyPr>
          <a:lstStyle/>
          <a:p>
            <a:pPr marL="0" indent="0" algn="ctr">
              <a:spcAft>
                <a:spcPts val="600"/>
              </a:spcAft>
              <a:buNone/>
            </a:pPr>
            <a:r>
              <a:rPr lang="en-GB" sz="4000" u="sng" dirty="0" smtClean="0"/>
              <a:t>One</a:t>
            </a:r>
            <a:r>
              <a:rPr lang="en-GB" sz="4000" dirty="0" smtClean="0"/>
              <a:t> challenge or threat Singapore faces?</a:t>
            </a:r>
            <a:endParaRPr lang="en-GB" sz="4000" dirty="0"/>
          </a:p>
        </p:txBody>
      </p:sp>
      <p:sp>
        <p:nvSpPr>
          <p:cNvPr id="5" name="TextBox 4"/>
          <p:cNvSpPr txBox="1"/>
          <p:nvPr/>
        </p:nvSpPr>
        <p:spPr>
          <a:xfrm>
            <a:off x="467544" y="1502062"/>
            <a:ext cx="6236003" cy="400110"/>
          </a:xfrm>
          <a:prstGeom prst="rect">
            <a:avLst/>
          </a:prstGeom>
          <a:noFill/>
        </p:spPr>
        <p:txBody>
          <a:bodyPr wrap="none" rtlCol="0">
            <a:spAutoFit/>
          </a:bodyPr>
          <a:lstStyle/>
          <a:p>
            <a:r>
              <a:rPr lang="en-GB" sz="2000" i="1" dirty="0" smtClean="0">
                <a:latin typeface="Century Gothic" panose="020B0502020202020204" pitchFamily="34" charset="0"/>
              </a:rPr>
              <a:t>Explain the challenge or threat you have </a:t>
            </a:r>
            <a:r>
              <a:rPr lang="en-GB" sz="2000" i="1" dirty="0" smtClean="0">
                <a:latin typeface="Century Gothic" panose="020B0502020202020204" pitchFamily="34" charset="0"/>
              </a:rPr>
              <a:t>chosen</a:t>
            </a:r>
            <a:endParaRPr lang="en-GB" sz="2000" i="1" dirty="0">
              <a:latin typeface="Century Gothic" panose="020B0502020202020204" pitchFamily="34" charset="0"/>
            </a:endParaRPr>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3</a:t>
            </a:fld>
            <a:r>
              <a:rPr lang="en-GB" dirty="0" smtClean="0"/>
              <a:t>/7</a:t>
            </a:r>
            <a:endParaRPr lang="en-GB" dirty="0"/>
          </a:p>
        </p:txBody>
      </p:sp>
    </p:spTree>
    <p:extLst>
      <p:ext uri="{BB962C8B-B14F-4D97-AF65-F5344CB8AC3E}">
        <p14:creationId xmlns:p14="http://schemas.microsoft.com/office/powerpoint/2010/main" val="627851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 Challenge or threat </a:t>
            </a:r>
          </a:p>
        </p:txBody>
      </p:sp>
      <p:sp>
        <p:nvSpPr>
          <p:cNvPr id="5" name="Content Placeholder 4"/>
          <p:cNvSpPr>
            <a:spLocks noGrp="1"/>
          </p:cNvSpPr>
          <p:nvPr>
            <p:ph idx="1"/>
          </p:nvPr>
        </p:nvSpPr>
        <p:spPr/>
        <p:txBody>
          <a:bodyPr numCol="1"/>
          <a:lstStyle/>
          <a:p>
            <a:pPr algn="just"/>
            <a:r>
              <a:rPr lang="en-GB" dirty="0" smtClean="0"/>
              <a:t>Conventional war</a:t>
            </a:r>
          </a:p>
          <a:p>
            <a:pPr algn="just"/>
            <a:r>
              <a:rPr lang="en-GB" dirty="0" smtClean="0"/>
              <a:t>Terrorism</a:t>
            </a:r>
          </a:p>
          <a:p>
            <a:pPr algn="just"/>
            <a:r>
              <a:rPr lang="en-GB" dirty="0" smtClean="0"/>
              <a:t>Information/influence campaigns</a:t>
            </a:r>
          </a:p>
          <a:p>
            <a:pPr algn="just"/>
            <a:r>
              <a:rPr lang="en-GB" dirty="0" smtClean="0"/>
              <a:t>Cyber-attacks</a:t>
            </a:r>
          </a:p>
          <a:p>
            <a:pPr algn="just"/>
            <a:r>
              <a:rPr lang="en-GB" dirty="0" smtClean="0"/>
              <a:t>Economic challenges </a:t>
            </a:r>
          </a:p>
          <a:p>
            <a:pPr algn="just"/>
            <a:r>
              <a:rPr lang="en-GB" dirty="0" smtClean="0"/>
              <a:t>Pandemics</a:t>
            </a:r>
            <a:endParaRPr lang="en-GB" dirty="0"/>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4</a:t>
            </a:fld>
            <a:r>
              <a:rPr lang="en-GB" dirty="0" smtClean="0"/>
              <a:t>/7</a:t>
            </a:r>
            <a:endParaRPr lang="en-GB" dirty="0"/>
          </a:p>
        </p:txBody>
      </p:sp>
    </p:spTree>
    <p:extLst>
      <p:ext uri="{BB962C8B-B14F-4D97-AF65-F5344CB8AC3E}">
        <p14:creationId xmlns:p14="http://schemas.microsoft.com/office/powerpoint/2010/main" val="1603456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 Our response in TD</a:t>
            </a:r>
            <a:endParaRPr lang="en-GB" dirty="0"/>
          </a:p>
        </p:txBody>
      </p:sp>
      <p:sp>
        <p:nvSpPr>
          <p:cNvPr id="4" name="Content Placeholder 2"/>
          <p:cNvSpPr>
            <a:spLocks noGrp="1"/>
          </p:cNvSpPr>
          <p:nvPr>
            <p:ph idx="1"/>
          </p:nvPr>
        </p:nvSpPr>
        <p:spPr>
          <a:xfrm>
            <a:off x="457200" y="1988840"/>
            <a:ext cx="8229600" cy="4137323"/>
          </a:xfrm>
          <a:solidFill>
            <a:srgbClr val="FFFFCC"/>
          </a:solidFill>
          <a:effectLst>
            <a:outerShdw blurRad="50800" dist="38100" dir="2700000" algn="tl" rotWithShape="0">
              <a:prstClr val="black">
                <a:alpha val="40000"/>
              </a:prstClr>
            </a:outerShdw>
          </a:effectLst>
        </p:spPr>
        <p:txBody>
          <a:bodyPr lIns="288000" rIns="288000" anchor="ctr">
            <a:normAutofit/>
          </a:bodyPr>
          <a:lstStyle/>
          <a:p>
            <a:pPr marL="742950" indent="-742950" algn="just">
              <a:spcAft>
                <a:spcPts val="600"/>
              </a:spcAft>
              <a:buFont typeface="+mj-lt"/>
              <a:buAutoNum type="arabicPeriod"/>
            </a:pPr>
            <a:r>
              <a:rPr lang="en-GB" sz="4000" dirty="0" smtClean="0"/>
              <a:t>By individuals</a:t>
            </a:r>
          </a:p>
          <a:p>
            <a:pPr marL="742950" indent="-742950" algn="just">
              <a:spcAft>
                <a:spcPts val="600"/>
              </a:spcAft>
              <a:buFont typeface="+mj-lt"/>
              <a:buAutoNum type="arabicPeriod"/>
            </a:pPr>
            <a:r>
              <a:rPr lang="en-GB" sz="4000" dirty="0" smtClean="0"/>
              <a:t>The community</a:t>
            </a:r>
          </a:p>
          <a:p>
            <a:pPr marL="742950" indent="-742950" algn="just">
              <a:spcAft>
                <a:spcPts val="600"/>
              </a:spcAft>
              <a:buFont typeface="+mj-lt"/>
              <a:buAutoNum type="arabicPeriod"/>
            </a:pPr>
            <a:r>
              <a:rPr lang="en-GB" sz="4000" dirty="0" smtClean="0"/>
              <a:t>The government</a:t>
            </a:r>
            <a:endParaRPr lang="en-GB" sz="4000" dirty="0"/>
          </a:p>
        </p:txBody>
      </p:sp>
      <p:sp>
        <p:nvSpPr>
          <p:cNvPr id="5" name="TextBox 4"/>
          <p:cNvSpPr txBox="1"/>
          <p:nvPr/>
        </p:nvSpPr>
        <p:spPr>
          <a:xfrm>
            <a:off x="467544" y="1502062"/>
            <a:ext cx="4463081" cy="461665"/>
          </a:xfrm>
          <a:prstGeom prst="rect">
            <a:avLst/>
          </a:prstGeom>
          <a:noFill/>
        </p:spPr>
        <p:txBody>
          <a:bodyPr wrap="none" rtlCol="0">
            <a:spAutoFit/>
          </a:bodyPr>
          <a:lstStyle/>
          <a:p>
            <a:r>
              <a:rPr lang="en-GB" sz="2400" i="1" dirty="0" smtClean="0">
                <a:latin typeface="Century Gothic" panose="020B0502020202020204" pitchFamily="34" charset="0"/>
              </a:rPr>
              <a:t>How can we play our </a:t>
            </a:r>
            <a:r>
              <a:rPr lang="en-GB" sz="2400" i="1" dirty="0" smtClean="0">
                <a:latin typeface="Century Gothic" panose="020B0502020202020204" pitchFamily="34" charset="0"/>
              </a:rPr>
              <a:t>part? </a:t>
            </a:r>
            <a:endParaRPr lang="en-GB" sz="2400" i="1" dirty="0">
              <a:latin typeface="Century Gothic" panose="020B0502020202020204" pitchFamily="34" charset="0"/>
            </a:endParaRPr>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5</a:t>
            </a:fld>
            <a:r>
              <a:rPr lang="en-GB" dirty="0" smtClean="0"/>
              <a:t>/7</a:t>
            </a:r>
            <a:endParaRPr lang="en-GB" dirty="0"/>
          </a:p>
        </p:txBody>
      </p:sp>
    </p:spTree>
    <p:extLst>
      <p:ext uri="{BB962C8B-B14F-4D97-AF65-F5344CB8AC3E}">
        <p14:creationId xmlns:p14="http://schemas.microsoft.com/office/powerpoint/2010/main" val="2591260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 Further application</a:t>
            </a:r>
            <a:endParaRPr lang="en-GB" dirty="0"/>
          </a:p>
        </p:txBody>
      </p:sp>
      <p:sp>
        <p:nvSpPr>
          <p:cNvPr id="4" name="Content Placeholder 2"/>
          <p:cNvSpPr>
            <a:spLocks noGrp="1"/>
          </p:cNvSpPr>
          <p:nvPr>
            <p:ph idx="1"/>
          </p:nvPr>
        </p:nvSpPr>
        <p:spPr>
          <a:xfrm>
            <a:off x="457200" y="1988840"/>
            <a:ext cx="8229600" cy="4137323"/>
          </a:xfrm>
          <a:solidFill>
            <a:srgbClr val="FFFFCC"/>
          </a:solidFill>
          <a:effectLst>
            <a:outerShdw blurRad="50800" dist="38100" dir="2700000" algn="tl" rotWithShape="0">
              <a:prstClr val="black">
                <a:alpha val="40000"/>
              </a:prstClr>
            </a:outerShdw>
          </a:effectLst>
        </p:spPr>
        <p:txBody>
          <a:bodyPr lIns="288000" rIns="288000" anchor="ctr">
            <a:normAutofit/>
          </a:bodyPr>
          <a:lstStyle/>
          <a:p>
            <a:pPr marL="0" indent="0" algn="ctr">
              <a:spcAft>
                <a:spcPts val="600"/>
              </a:spcAft>
              <a:buNone/>
            </a:pPr>
            <a:r>
              <a:rPr lang="en-GB" sz="4000" dirty="0" smtClean="0"/>
              <a:t>How can UG cadets lead the community and play a part in </a:t>
            </a:r>
            <a:r>
              <a:rPr lang="en-GB" sz="4000" dirty="0" smtClean="0"/>
              <a:t>Total Defence to </a:t>
            </a:r>
            <a:r>
              <a:rPr lang="en-GB" sz="4000" dirty="0" smtClean="0"/>
              <a:t>deal with the challenge/threat? </a:t>
            </a:r>
            <a:endParaRPr lang="en-GB" sz="4000" dirty="0"/>
          </a:p>
        </p:txBody>
      </p:sp>
      <p:sp>
        <p:nvSpPr>
          <p:cNvPr id="5" name="TextBox 4"/>
          <p:cNvSpPr txBox="1"/>
          <p:nvPr/>
        </p:nvSpPr>
        <p:spPr>
          <a:xfrm>
            <a:off x="467544" y="1502062"/>
            <a:ext cx="3629520" cy="523220"/>
          </a:xfrm>
          <a:prstGeom prst="rect">
            <a:avLst/>
          </a:prstGeom>
          <a:noFill/>
        </p:spPr>
        <p:txBody>
          <a:bodyPr wrap="none" rtlCol="0">
            <a:spAutoFit/>
          </a:bodyPr>
          <a:lstStyle/>
          <a:p>
            <a:r>
              <a:rPr lang="en-GB" sz="2400" i="1" dirty="0" smtClean="0">
                <a:latin typeface="Century Gothic" panose="020B0502020202020204" pitchFamily="34" charset="0"/>
              </a:rPr>
              <a:t>How can </a:t>
            </a:r>
            <a:r>
              <a:rPr lang="en-GB" sz="2800" b="1" i="1" dirty="0" smtClean="0">
                <a:solidFill>
                  <a:srgbClr val="C00000"/>
                </a:solidFill>
                <a:latin typeface="Century Gothic" panose="020B0502020202020204" pitchFamily="34" charset="0"/>
              </a:rPr>
              <a:t>I</a:t>
            </a:r>
            <a:r>
              <a:rPr lang="en-GB" sz="2400" i="1" dirty="0" smtClean="0">
                <a:latin typeface="Century Gothic" panose="020B0502020202020204" pitchFamily="34" charset="0"/>
              </a:rPr>
              <a:t> play a part?</a:t>
            </a:r>
            <a:endParaRPr lang="en-GB" sz="2400" i="1" dirty="0">
              <a:latin typeface="Century Gothic" panose="020B0502020202020204" pitchFamily="34" charset="0"/>
            </a:endParaRPr>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6</a:t>
            </a:fld>
            <a:r>
              <a:rPr lang="en-GB" dirty="0" smtClean="0"/>
              <a:t>/7</a:t>
            </a:r>
            <a:endParaRPr lang="en-GB" dirty="0"/>
          </a:p>
        </p:txBody>
      </p:sp>
    </p:spTree>
    <p:extLst>
      <p:ext uri="{BB962C8B-B14F-4D97-AF65-F5344CB8AC3E}">
        <p14:creationId xmlns:p14="http://schemas.microsoft.com/office/powerpoint/2010/main" val="4068828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 </a:t>
            </a:r>
            <a:endParaRPr lang="en-GB" dirty="0"/>
          </a:p>
        </p:txBody>
      </p:sp>
      <p:sp>
        <p:nvSpPr>
          <p:cNvPr id="4" name="Content Placeholder 2"/>
          <p:cNvSpPr>
            <a:spLocks noGrp="1"/>
          </p:cNvSpPr>
          <p:nvPr>
            <p:ph idx="1"/>
          </p:nvPr>
        </p:nvSpPr>
        <p:spPr>
          <a:xfrm>
            <a:off x="223285" y="1852723"/>
            <a:ext cx="5482952" cy="4685673"/>
          </a:xfrm>
          <a:solidFill>
            <a:srgbClr val="FFFFCC"/>
          </a:solidFill>
          <a:effectLst>
            <a:outerShdw blurRad="50800" dist="38100" dir="2700000" algn="tl" rotWithShape="0">
              <a:prstClr val="black">
                <a:alpha val="40000"/>
              </a:prstClr>
            </a:outerShdw>
          </a:effectLst>
        </p:spPr>
        <p:txBody>
          <a:bodyPr lIns="288000" rIns="288000" anchor="ctr">
            <a:normAutofit fontScale="70000" lnSpcReduction="20000"/>
          </a:bodyPr>
          <a:lstStyle/>
          <a:p>
            <a:pPr marL="0" indent="0" algn="just">
              <a:spcAft>
                <a:spcPts val="600"/>
              </a:spcAft>
              <a:buNone/>
            </a:pPr>
            <a:r>
              <a:rPr lang="en-GB" sz="4000" dirty="0" smtClean="0"/>
              <a:t>Total Defence has </a:t>
            </a:r>
            <a:r>
              <a:rPr lang="en-GB" sz="4000" dirty="0"/>
              <a:t>helped the people of Singapore tide through crises in the past. </a:t>
            </a:r>
            <a:endParaRPr lang="en-GB" sz="4000" dirty="0" smtClean="0"/>
          </a:p>
          <a:p>
            <a:pPr marL="0" indent="0" algn="just">
              <a:spcAft>
                <a:spcPts val="600"/>
              </a:spcAft>
              <a:buNone/>
            </a:pPr>
            <a:r>
              <a:rPr lang="en-GB" sz="4000" dirty="0" smtClean="0"/>
              <a:t>We </a:t>
            </a:r>
            <a:r>
              <a:rPr lang="en-GB" sz="4000" dirty="0"/>
              <a:t>are confident that if we continue to stand together and play our part, we can deal with any threat or challenge that comes our way. </a:t>
            </a:r>
            <a:endParaRPr lang="en-GB" sz="4000" dirty="0" smtClean="0"/>
          </a:p>
          <a:p>
            <a:pPr marL="0" indent="0" algn="just">
              <a:spcAft>
                <a:spcPts val="600"/>
              </a:spcAft>
              <a:buNone/>
            </a:pPr>
            <a:r>
              <a:rPr lang="en-GB" sz="4000" b="1" dirty="0" smtClean="0"/>
              <a:t>Together</a:t>
            </a:r>
            <a:r>
              <a:rPr lang="en-GB" sz="4000" b="1" dirty="0"/>
              <a:t>, we can keep Singapore strong.</a:t>
            </a:r>
          </a:p>
        </p:txBody>
      </p:sp>
      <p:sp>
        <p:nvSpPr>
          <p:cNvPr id="5" name="TextBox 4"/>
          <p:cNvSpPr txBox="1"/>
          <p:nvPr/>
        </p:nvSpPr>
        <p:spPr>
          <a:xfrm>
            <a:off x="251520" y="1305998"/>
            <a:ext cx="4238661" cy="461665"/>
          </a:xfrm>
          <a:prstGeom prst="rect">
            <a:avLst/>
          </a:prstGeom>
          <a:noFill/>
        </p:spPr>
        <p:txBody>
          <a:bodyPr wrap="none" rtlCol="0">
            <a:spAutoFit/>
          </a:bodyPr>
          <a:lstStyle/>
          <a:p>
            <a:r>
              <a:rPr lang="en-GB" sz="2400" i="1" dirty="0" smtClean="0">
                <a:latin typeface="Century Gothic" panose="020B0502020202020204" pitchFamily="34" charset="0"/>
              </a:rPr>
              <a:t>Do end on a positive note! </a:t>
            </a:r>
            <a:endParaRPr lang="en-GB" sz="2400" i="1" dirty="0">
              <a:latin typeface="Century Gothic" panose="020B0502020202020204" pitchFamily="34" charset="0"/>
            </a:endParaRPr>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7</a:t>
            </a:fld>
            <a:r>
              <a:rPr lang="en-GB" dirty="0" smtClean="0"/>
              <a:t>/7</a:t>
            </a:r>
            <a:endParaRPr lang="en-GB" dirty="0"/>
          </a:p>
        </p:txBody>
      </p:sp>
      <p:pic>
        <p:nvPicPr>
          <p:cNvPr id="7" name="Picture 6" descr="D:\Logos\TD\TD17\LOGO-090117-RGB.png"/>
          <p:cNvPicPr/>
          <p:nvPr/>
        </p:nvPicPr>
        <p:blipFill rotWithShape="1">
          <a:blip r:embed="rId2" cstate="print">
            <a:extLst>
              <a:ext uri="{28A0092B-C50C-407E-A947-70E740481C1C}">
                <a14:useLocalDpi xmlns:a14="http://schemas.microsoft.com/office/drawing/2010/main"/>
              </a:ext>
            </a:extLst>
          </a:blip>
          <a:srcRect r="11239"/>
          <a:stretch/>
        </p:blipFill>
        <p:spPr bwMode="auto">
          <a:xfrm>
            <a:off x="5618203" y="2641487"/>
            <a:ext cx="3550285" cy="28257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57259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074" name="Picture 2" descr="F:\TD Pgm Photos\PD4_MINDEFFB.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916" y="1172243"/>
            <a:ext cx="9144000" cy="5685757"/>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a:spLocks noGrp="1"/>
          </p:cNvSpPr>
          <p:nvPr>
            <p:ph type="title"/>
          </p:nvPr>
        </p:nvSpPr>
        <p:spPr>
          <a:xfrm>
            <a:off x="0" y="0"/>
            <a:ext cx="9144000" cy="1143000"/>
          </a:xfrm>
          <a:solidFill>
            <a:srgbClr val="C00000"/>
          </a:solidFill>
        </p:spPr>
        <p:txBody>
          <a:bodyPr>
            <a:noAutofit/>
          </a:bodyPr>
          <a:lstStyle/>
          <a:p>
            <a:r>
              <a:rPr lang="en-GB" sz="3600" b="1" dirty="0" smtClean="0">
                <a:solidFill>
                  <a:schemeClr val="bg1"/>
                </a:solidFill>
                <a:latin typeface="Century Gothic" panose="020B0502020202020204" pitchFamily="34" charset="0"/>
              </a:rPr>
              <a:t>Total Defence: Our National Response</a:t>
            </a:r>
            <a:endParaRPr lang="en-GB" sz="3600" b="1" dirty="0">
              <a:solidFill>
                <a:schemeClr val="bg1"/>
              </a:solidFill>
              <a:latin typeface="Century Gothic" panose="020B0502020202020204" pitchFamily="34" charset="0"/>
            </a:endParaRPr>
          </a:p>
        </p:txBody>
      </p:sp>
      <p:sp>
        <p:nvSpPr>
          <p:cNvPr id="4" name="Rounded Rectangle 3"/>
          <p:cNvSpPr/>
          <p:nvPr/>
        </p:nvSpPr>
        <p:spPr>
          <a:xfrm>
            <a:off x="470952" y="1311178"/>
            <a:ext cx="8190264" cy="1795365"/>
          </a:xfrm>
          <a:prstGeom prst="roundRect">
            <a:avLst/>
          </a:prstGeom>
          <a:solidFill>
            <a:srgbClr val="FFFFFF">
              <a:alpha val="65098"/>
            </a:srgbClr>
          </a:solidFill>
          <a:ln>
            <a:noFill/>
          </a:ln>
        </p:spPr>
        <p:txBody>
          <a:bodyPr wrap="square" lIns="72000" tIns="72000" rIns="72000" bIns="72000" anchor="ctr" anchorCtr="1">
            <a:spAutoFit/>
          </a:bodyPr>
          <a:lstStyle/>
          <a:p>
            <a:pPr lvl="0" algn="ctr"/>
            <a:r>
              <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Total Defence involves </a:t>
            </a:r>
            <a:r>
              <a:rPr lang="en-SG" sz="2400" dirty="0">
                <a:solidFill>
                  <a:srgbClr val="C00000"/>
                </a:solidFill>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each and every Singaporean playing his or her part</a:t>
            </a:r>
            <a:r>
              <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 either individually or collectively, to build a strong, </a:t>
            </a:r>
            <a:r>
              <a:rPr lang="en-SG" sz="2400" dirty="0" smtClean="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secure, </a:t>
            </a:r>
            <a:r>
              <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and cohesive nation that can deal with any </a:t>
            </a:r>
            <a:r>
              <a:rPr lang="en-SG" sz="2400" dirty="0" smtClean="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crisis. </a:t>
            </a:r>
            <a:endPar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endParaRPr>
          </a:p>
        </p:txBody>
      </p:sp>
      <p:sp>
        <p:nvSpPr>
          <p:cNvPr id="9" name="Slide Number Placeholder 17"/>
          <p:cNvSpPr>
            <a:spLocks noGrp="1"/>
          </p:cNvSpPr>
          <p:nvPr>
            <p:ph type="sldNum" sz="quarter" idx="12"/>
          </p:nvPr>
        </p:nvSpPr>
        <p:spPr>
          <a:xfrm>
            <a:off x="7011742" y="6492875"/>
            <a:ext cx="2133600" cy="365125"/>
          </a:xfrm>
        </p:spPr>
        <p:txBody>
          <a:bodyPr/>
          <a:lstStyle/>
          <a:p>
            <a:fld id="{747AA532-00D2-4876-A454-E52E0FE77882}" type="slidenum">
              <a:rPr lang="en-GB" smtClean="0"/>
              <a:pPr/>
              <a:t>8</a:t>
            </a:fld>
            <a:r>
              <a:rPr lang="en-GB" dirty="0" smtClean="0"/>
              <a:t>/6</a:t>
            </a:r>
            <a:endParaRPr lang="en-GB" dirty="0"/>
          </a:p>
        </p:txBody>
      </p:sp>
    </p:spTree>
    <p:extLst>
      <p:ext uri="{BB962C8B-B14F-4D97-AF65-F5344CB8AC3E}">
        <p14:creationId xmlns:p14="http://schemas.microsoft.com/office/powerpoint/2010/main" val="33515028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1"/>
          <p:cNvSpPr>
            <a:spLocks noGrp="1"/>
          </p:cNvSpPr>
          <p:nvPr>
            <p:ph type="title"/>
          </p:nvPr>
        </p:nvSpPr>
        <p:spPr>
          <a:xfrm>
            <a:off x="0" y="0"/>
            <a:ext cx="9144000" cy="1143000"/>
          </a:xfrm>
          <a:solidFill>
            <a:srgbClr val="C00000"/>
          </a:solidFill>
        </p:spPr>
        <p:txBody>
          <a:bodyPr>
            <a:noAutofit/>
          </a:bodyPr>
          <a:lstStyle/>
          <a:p>
            <a:r>
              <a:rPr lang="en-GB" sz="4000" b="1" dirty="0" smtClean="0">
                <a:solidFill>
                  <a:schemeClr val="bg1"/>
                </a:solidFill>
                <a:latin typeface="Century Gothic" panose="020B0502020202020204" pitchFamily="34" charset="0"/>
              </a:rPr>
              <a:t>The Five Pillars of Total Defence</a:t>
            </a:r>
            <a:endParaRPr lang="en-GB" sz="4000" b="1" dirty="0">
              <a:solidFill>
                <a:schemeClr val="bg1"/>
              </a:solidFill>
              <a:latin typeface="Century Gothic" panose="020B0502020202020204" pitchFamily="34" charset="0"/>
            </a:endParaRPr>
          </a:p>
        </p:txBody>
      </p:sp>
      <p:sp>
        <p:nvSpPr>
          <p:cNvPr id="14" name="Slide Number Placeholder 17"/>
          <p:cNvSpPr>
            <a:spLocks noGrp="1"/>
          </p:cNvSpPr>
          <p:nvPr>
            <p:ph type="sldNum" sz="quarter" idx="12"/>
          </p:nvPr>
        </p:nvSpPr>
        <p:spPr>
          <a:xfrm>
            <a:off x="7011742" y="6492875"/>
            <a:ext cx="2133600" cy="365125"/>
          </a:xfrm>
        </p:spPr>
        <p:txBody>
          <a:bodyPr/>
          <a:lstStyle/>
          <a:p>
            <a:fld id="{747AA532-00D2-4876-A454-E52E0FE77882}" type="slidenum">
              <a:rPr lang="en-GB" smtClean="0"/>
              <a:pPr/>
              <a:t>9</a:t>
            </a:fld>
            <a:r>
              <a:rPr lang="en-GB" dirty="0" smtClean="0"/>
              <a:t>/6</a:t>
            </a:r>
            <a:endParaRPr lang="en-GB" dirty="0"/>
          </a:p>
        </p:txBody>
      </p:sp>
      <p:grpSp>
        <p:nvGrpSpPr>
          <p:cNvPr id="24" name="Group 23"/>
          <p:cNvGrpSpPr/>
          <p:nvPr/>
        </p:nvGrpSpPr>
        <p:grpSpPr>
          <a:xfrm>
            <a:off x="-36512" y="1340768"/>
            <a:ext cx="9180512" cy="5164251"/>
            <a:chOff x="-36512" y="1340768"/>
            <a:chExt cx="9180512" cy="5164251"/>
          </a:xfrm>
        </p:grpSpPr>
        <p:sp>
          <p:nvSpPr>
            <p:cNvPr id="25" name="Rectangle 24"/>
            <p:cNvSpPr/>
            <p:nvPr/>
          </p:nvSpPr>
          <p:spPr>
            <a:xfrm>
              <a:off x="-36512" y="2996952"/>
              <a:ext cx="9180512" cy="16561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dirty="0">
                <a:latin typeface="Century Gothic" pitchFamily="34" charset="0"/>
              </a:endParaRPr>
            </a:p>
          </p:txBody>
        </p:sp>
        <p:sp>
          <p:nvSpPr>
            <p:cNvPr id="26" name="Oval 25"/>
            <p:cNvSpPr/>
            <p:nvPr/>
          </p:nvSpPr>
          <p:spPr>
            <a:xfrm>
              <a:off x="251520"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7" name="Picture 2" descr="https://www.ite.edu.sg/college_west/TD12/images/menuimage.jpg"/>
            <p:cNvPicPr>
              <a:picLocks noChangeAspect="1" noChangeArrowheads="1"/>
            </p:cNvPicPr>
            <p:nvPr/>
          </p:nvPicPr>
          <p:blipFill>
            <a:blip r:embed="rId3" cstate="print"/>
            <a:srcRect l="1952" t="13286" r="78526" b="13641"/>
            <a:stretch>
              <a:fillRect/>
            </a:stretch>
          </p:blipFill>
          <p:spPr bwMode="auto">
            <a:xfrm>
              <a:off x="533006" y="3284984"/>
              <a:ext cx="1014658" cy="1116124"/>
            </a:xfrm>
            <a:prstGeom prst="rect">
              <a:avLst/>
            </a:prstGeom>
            <a:noFill/>
          </p:spPr>
        </p:pic>
        <p:sp>
          <p:nvSpPr>
            <p:cNvPr id="28" name="Oval 27"/>
            <p:cNvSpPr/>
            <p:nvPr/>
          </p:nvSpPr>
          <p:spPr>
            <a:xfrm>
              <a:off x="1979712"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Oval 28"/>
            <p:cNvSpPr/>
            <p:nvPr/>
          </p:nvSpPr>
          <p:spPr>
            <a:xfrm>
              <a:off x="3707904"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Oval 29"/>
            <p:cNvSpPr/>
            <p:nvPr/>
          </p:nvSpPr>
          <p:spPr>
            <a:xfrm>
              <a:off x="5508104"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 name="Oval 30"/>
            <p:cNvSpPr/>
            <p:nvPr/>
          </p:nvSpPr>
          <p:spPr>
            <a:xfrm>
              <a:off x="7308304"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2" name="Picture 2" descr="https://www.ite.edu.sg/college_west/TD12/images/menuimage.jpg"/>
            <p:cNvPicPr>
              <a:picLocks noChangeAspect="1" noChangeArrowheads="1"/>
            </p:cNvPicPr>
            <p:nvPr/>
          </p:nvPicPr>
          <p:blipFill>
            <a:blip r:embed="rId3" cstate="print"/>
            <a:srcRect l="23199" t="12512" r="60486" b="14415"/>
            <a:stretch>
              <a:fillRect/>
            </a:stretch>
          </p:blipFill>
          <p:spPr bwMode="auto">
            <a:xfrm>
              <a:off x="2339751" y="3244979"/>
              <a:ext cx="936105" cy="1120125"/>
            </a:xfrm>
            <a:prstGeom prst="rect">
              <a:avLst/>
            </a:prstGeom>
            <a:noFill/>
          </p:spPr>
        </p:pic>
        <p:pic>
          <p:nvPicPr>
            <p:cNvPr id="33" name="Picture 2" descr="https://www.ite.edu.sg/college_west/TD12/images/menuimage.jpg"/>
            <p:cNvPicPr>
              <a:picLocks noChangeAspect="1" noChangeArrowheads="1"/>
            </p:cNvPicPr>
            <p:nvPr/>
          </p:nvPicPr>
          <p:blipFill>
            <a:blip r:embed="rId3" cstate="print"/>
            <a:srcRect l="40542" t="11739" r="41888" b="15188"/>
            <a:stretch>
              <a:fillRect/>
            </a:stretch>
          </p:blipFill>
          <p:spPr bwMode="auto">
            <a:xfrm>
              <a:off x="3995936" y="3268981"/>
              <a:ext cx="936104" cy="1144127"/>
            </a:xfrm>
            <a:prstGeom prst="rect">
              <a:avLst/>
            </a:prstGeom>
            <a:noFill/>
          </p:spPr>
        </p:pic>
        <p:pic>
          <p:nvPicPr>
            <p:cNvPr id="34" name="Picture 2" descr="https://www.ite.edu.sg/college_west/TD12/images/menuimage.jpg"/>
            <p:cNvPicPr>
              <a:picLocks noChangeAspect="1" noChangeArrowheads="1"/>
            </p:cNvPicPr>
            <p:nvPr/>
          </p:nvPicPr>
          <p:blipFill>
            <a:blip r:embed="rId3" cstate="print"/>
            <a:srcRect l="59837" t="10966" r="26497" b="15962"/>
            <a:stretch>
              <a:fillRect/>
            </a:stretch>
          </p:blipFill>
          <p:spPr bwMode="auto">
            <a:xfrm>
              <a:off x="5904000" y="3240000"/>
              <a:ext cx="733092" cy="1152000"/>
            </a:xfrm>
            <a:prstGeom prst="rect">
              <a:avLst/>
            </a:prstGeom>
            <a:noFill/>
          </p:spPr>
        </p:pic>
        <p:pic>
          <p:nvPicPr>
            <p:cNvPr id="35" name="Picture 2" descr="https://www.ite.edu.sg/college_west/TD12/images/menuimage.jpg"/>
            <p:cNvPicPr>
              <a:picLocks noChangeAspect="1" noChangeArrowheads="1"/>
            </p:cNvPicPr>
            <p:nvPr/>
          </p:nvPicPr>
          <p:blipFill>
            <a:blip r:embed="rId4" cstate="print"/>
            <a:srcRect l="76790" t="10192" r="1346" b="10092"/>
            <a:stretch>
              <a:fillRect/>
            </a:stretch>
          </p:blipFill>
          <p:spPr bwMode="auto">
            <a:xfrm>
              <a:off x="7596336" y="3284984"/>
              <a:ext cx="1026000" cy="1099285"/>
            </a:xfrm>
            <a:prstGeom prst="rect">
              <a:avLst/>
            </a:prstGeom>
            <a:noFill/>
          </p:spPr>
        </p:pic>
        <p:cxnSp>
          <p:nvCxnSpPr>
            <p:cNvPr id="36" name="Straight Connector 35"/>
            <p:cNvCxnSpPr/>
            <p:nvPr/>
          </p:nvCxnSpPr>
          <p:spPr>
            <a:xfrm>
              <a:off x="1043608" y="2348880"/>
              <a:ext cx="0" cy="648072"/>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07504" y="1340768"/>
              <a:ext cx="1800200" cy="923330"/>
            </a:xfrm>
            <a:prstGeom prst="rect">
              <a:avLst/>
            </a:prstGeom>
            <a:noFill/>
            <a:ln w="38100">
              <a:solidFill>
                <a:srgbClr val="C00000"/>
              </a:solidFill>
              <a:prstDash val="sysDot"/>
            </a:ln>
          </p:spPr>
          <p:txBody>
            <a:bodyPr wrap="square" rtlCol="0">
              <a:spAutoFit/>
            </a:bodyPr>
            <a:lstStyle/>
            <a:p>
              <a:pPr algn="ctr"/>
              <a:r>
                <a:rPr lang="en-AU" dirty="0" smtClean="0">
                  <a:latin typeface="Century Gothic" pitchFamily="34" charset="0"/>
                </a:rPr>
                <a:t>Keeping Singapore </a:t>
              </a:r>
              <a:r>
                <a:rPr lang="en-AU" b="1" dirty="0" smtClean="0">
                  <a:latin typeface="Century Gothic" pitchFamily="34" charset="0"/>
                </a:rPr>
                <a:t>secure </a:t>
              </a:r>
            </a:p>
          </p:txBody>
        </p:sp>
        <p:sp>
          <p:nvSpPr>
            <p:cNvPr id="38" name="TextBox 37"/>
            <p:cNvSpPr txBox="1"/>
            <p:nvPr/>
          </p:nvSpPr>
          <p:spPr>
            <a:xfrm>
              <a:off x="972616" y="5581689"/>
              <a:ext cx="3599384" cy="923330"/>
            </a:xfrm>
            <a:prstGeom prst="rect">
              <a:avLst/>
            </a:prstGeom>
            <a:noFill/>
            <a:ln w="38100">
              <a:solidFill>
                <a:srgbClr val="C00000"/>
              </a:solidFill>
              <a:prstDash val="sysDot"/>
            </a:ln>
          </p:spPr>
          <p:txBody>
            <a:bodyPr wrap="square" rtlCol="0">
              <a:spAutoFit/>
            </a:bodyPr>
            <a:lstStyle/>
            <a:p>
              <a:pPr algn="ctr"/>
              <a:r>
                <a:rPr lang="en-AU" b="1" dirty="0" smtClean="0">
                  <a:latin typeface="Century Gothic" pitchFamily="34" charset="0"/>
                </a:rPr>
                <a:t>Taking care </a:t>
              </a:r>
              <a:r>
                <a:rPr lang="en-AU" dirty="0" smtClean="0">
                  <a:latin typeface="Century Gothic" pitchFamily="34" charset="0"/>
                </a:rPr>
                <a:t>of our family, friends &amp; people around us in </a:t>
              </a:r>
              <a:r>
                <a:rPr lang="en-AU" b="1" dirty="0" smtClean="0">
                  <a:latin typeface="Century Gothic" pitchFamily="34" charset="0"/>
                </a:rPr>
                <a:t>times of crisis</a:t>
              </a:r>
            </a:p>
          </p:txBody>
        </p:sp>
        <p:sp>
          <p:nvSpPr>
            <p:cNvPr id="39" name="Rectangle 38"/>
            <p:cNvSpPr/>
            <p:nvPr/>
          </p:nvSpPr>
          <p:spPr>
            <a:xfrm>
              <a:off x="2987824" y="1844824"/>
              <a:ext cx="2736304" cy="646331"/>
            </a:xfrm>
            <a:prstGeom prst="rect">
              <a:avLst/>
            </a:prstGeom>
            <a:ln w="38100">
              <a:solidFill>
                <a:srgbClr val="C00000"/>
              </a:solidFill>
              <a:prstDash val="sysDot"/>
            </a:ln>
          </p:spPr>
          <p:txBody>
            <a:bodyPr wrap="square">
              <a:spAutoFit/>
            </a:bodyPr>
            <a:lstStyle/>
            <a:p>
              <a:pPr algn="ctr"/>
              <a:r>
                <a:rPr lang="en-AU" dirty="0" smtClean="0">
                  <a:latin typeface="Century Gothic" pitchFamily="34" charset="0"/>
                </a:rPr>
                <a:t>Having a </a:t>
              </a:r>
              <a:r>
                <a:rPr lang="en-AU" b="1" dirty="0" smtClean="0">
                  <a:latin typeface="Century Gothic" pitchFamily="34" charset="0"/>
                </a:rPr>
                <a:t>strong</a:t>
              </a:r>
              <a:r>
                <a:rPr lang="en-AU" dirty="0" smtClean="0">
                  <a:latin typeface="Century Gothic" pitchFamily="34" charset="0"/>
                </a:rPr>
                <a:t> and </a:t>
              </a:r>
            </a:p>
            <a:p>
              <a:pPr algn="ctr"/>
              <a:r>
                <a:rPr lang="en-AU" b="1" dirty="0" smtClean="0">
                  <a:latin typeface="Century Gothic" pitchFamily="34" charset="0"/>
                </a:rPr>
                <a:t>resilient economy</a:t>
              </a:r>
              <a:endParaRPr lang="en-AU" b="1" dirty="0">
                <a:latin typeface="Century Gothic" pitchFamily="34" charset="0"/>
              </a:endParaRPr>
            </a:p>
          </p:txBody>
        </p:sp>
        <p:sp>
          <p:nvSpPr>
            <p:cNvPr id="40" name="Rectangle 39"/>
            <p:cNvSpPr/>
            <p:nvPr/>
          </p:nvSpPr>
          <p:spPr>
            <a:xfrm>
              <a:off x="5148064" y="5005625"/>
              <a:ext cx="2664296" cy="923330"/>
            </a:xfrm>
            <a:prstGeom prst="rect">
              <a:avLst/>
            </a:prstGeom>
            <a:ln w="38100">
              <a:solidFill>
                <a:srgbClr val="C00000"/>
              </a:solidFill>
              <a:prstDash val="sysDot"/>
            </a:ln>
          </p:spPr>
          <p:txBody>
            <a:bodyPr wrap="square">
              <a:spAutoFit/>
            </a:bodyPr>
            <a:lstStyle/>
            <a:p>
              <a:pPr algn="ctr"/>
              <a:r>
                <a:rPr lang="en-AU" dirty="0" smtClean="0">
                  <a:latin typeface="Century Gothic" pitchFamily="34" charset="0"/>
                </a:rPr>
                <a:t>Living </a:t>
              </a:r>
              <a:r>
                <a:rPr lang="en-AU" b="1" dirty="0" smtClean="0">
                  <a:latin typeface="Century Gothic" pitchFamily="34" charset="0"/>
                </a:rPr>
                <a:t>harmoniously </a:t>
              </a:r>
              <a:r>
                <a:rPr lang="en-AU" dirty="0" smtClean="0">
                  <a:latin typeface="Century Gothic" pitchFamily="34" charset="0"/>
                </a:rPr>
                <a:t>and </a:t>
              </a:r>
              <a:r>
                <a:rPr lang="en-AU" b="1" dirty="0" smtClean="0">
                  <a:latin typeface="Century Gothic" pitchFamily="34" charset="0"/>
                </a:rPr>
                <a:t>looking out </a:t>
              </a:r>
              <a:r>
                <a:rPr lang="en-AU" dirty="0" smtClean="0">
                  <a:latin typeface="Century Gothic" pitchFamily="34" charset="0"/>
                </a:rPr>
                <a:t>for one another </a:t>
              </a:r>
              <a:endParaRPr lang="en-AU" dirty="0">
                <a:latin typeface="Century Gothic" pitchFamily="34" charset="0"/>
              </a:endParaRPr>
            </a:p>
          </p:txBody>
        </p:sp>
        <p:sp>
          <p:nvSpPr>
            <p:cNvPr id="41" name="Rectangle 40"/>
            <p:cNvSpPr/>
            <p:nvPr/>
          </p:nvSpPr>
          <p:spPr>
            <a:xfrm>
              <a:off x="7380312" y="1412776"/>
              <a:ext cx="1368152" cy="923330"/>
            </a:xfrm>
            <a:prstGeom prst="rect">
              <a:avLst/>
            </a:prstGeom>
            <a:noFill/>
            <a:ln w="38100">
              <a:solidFill>
                <a:srgbClr val="C00000"/>
              </a:solidFill>
              <a:prstDash val="sysDot"/>
            </a:ln>
          </p:spPr>
          <p:txBody>
            <a:bodyPr wrap="square">
              <a:spAutoFit/>
            </a:bodyPr>
            <a:lstStyle/>
            <a:p>
              <a:pPr algn="ctr"/>
              <a:r>
                <a:rPr lang="en-AU" dirty="0" smtClean="0">
                  <a:latin typeface="Century Gothic" pitchFamily="34" charset="0"/>
                </a:rPr>
                <a:t>Being a </a:t>
              </a:r>
            </a:p>
            <a:p>
              <a:pPr algn="ctr"/>
              <a:r>
                <a:rPr lang="en-AU" b="1" dirty="0" smtClean="0">
                  <a:latin typeface="Century Gothic" pitchFamily="34" charset="0"/>
                </a:rPr>
                <a:t>resilient</a:t>
              </a:r>
              <a:r>
                <a:rPr lang="en-AU" dirty="0" smtClean="0">
                  <a:latin typeface="Century Gothic" pitchFamily="34" charset="0"/>
                </a:rPr>
                <a:t> people</a:t>
              </a:r>
              <a:endParaRPr lang="en-AU" dirty="0">
                <a:latin typeface="Century Gothic" pitchFamily="34" charset="0"/>
              </a:endParaRPr>
            </a:p>
          </p:txBody>
        </p:sp>
        <p:cxnSp>
          <p:nvCxnSpPr>
            <p:cNvPr id="42" name="Straight Connector 41"/>
            <p:cNvCxnSpPr/>
            <p:nvPr/>
          </p:nvCxnSpPr>
          <p:spPr>
            <a:xfrm>
              <a:off x="2771800" y="4653136"/>
              <a:ext cx="0" cy="936104"/>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427984" y="2564904"/>
              <a:ext cx="0" cy="432048"/>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372200" y="4581128"/>
              <a:ext cx="0" cy="432048"/>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8100392" y="2420888"/>
              <a:ext cx="0" cy="576064"/>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89344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1182</TotalTime>
  <Words>564</Words>
  <Application>Microsoft Office PowerPoint</Application>
  <PresentationFormat>On-screen Show (4:3)</PresentationFormat>
  <Paragraphs>64</Paragraphs>
  <Slides>9</Slides>
  <Notes>3</Notes>
  <HiddenSlides>2</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Total Defence Programme for Uniformed Groups – Gold   Total Defence (TD) Lesson</vt:lpstr>
      <vt:lpstr>Introduction</vt:lpstr>
      <vt:lpstr>[1] Challenge or threat </vt:lpstr>
      <vt:lpstr>[1] Challenge or threat </vt:lpstr>
      <vt:lpstr>[2] Our response in TD</vt:lpstr>
      <vt:lpstr>[3] Further application</vt:lpstr>
      <vt:lpstr>Conclusion </vt:lpstr>
      <vt:lpstr>Total Defence: Our National Response</vt:lpstr>
      <vt:lpstr>The Five Pillars of Total Defence</vt:lpstr>
    </vt:vector>
  </TitlesOfParts>
  <Company>MINDEF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 Lee</dc:creator>
  <cp:lastModifiedBy>Claudia Lee </cp:lastModifiedBy>
  <cp:revision>116</cp:revision>
  <dcterms:created xsi:type="dcterms:W3CDTF">2017-12-26T02:02:57Z</dcterms:created>
  <dcterms:modified xsi:type="dcterms:W3CDTF">2018-01-30T09:47:05Z</dcterms:modified>
</cp:coreProperties>
</file>