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6" r:id="rId7"/>
  </p:sldIdLst>
  <p:sldSz cx="9144000" cy="6858000" type="screen4x3"/>
  <p:notesSz cx="7102475"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05" autoAdjust="0"/>
    <p:restoredTop sz="64884" autoAdjust="0"/>
  </p:normalViewPr>
  <p:slideViewPr>
    <p:cSldViewPr>
      <p:cViewPr varScale="1">
        <p:scale>
          <a:sx n="42" d="100"/>
          <a:sy n="42" d="100"/>
        </p:scale>
        <p:origin x="-144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1731"/>
          </a:xfrm>
          <a:prstGeom prst="rect">
            <a:avLst/>
          </a:prstGeom>
        </p:spPr>
        <p:txBody>
          <a:bodyPr vert="horz" lIns="99066" tIns="49533" rIns="99066" bIns="49533" rtlCol="0"/>
          <a:lstStyle>
            <a:lvl1pPr algn="l">
              <a:defRPr sz="1300"/>
            </a:lvl1pPr>
          </a:lstStyle>
          <a:p>
            <a:endParaRPr lang="en-GB"/>
          </a:p>
        </p:txBody>
      </p:sp>
      <p:sp>
        <p:nvSpPr>
          <p:cNvPr id="3" name="Date Placeholder 2"/>
          <p:cNvSpPr>
            <a:spLocks noGrp="1"/>
          </p:cNvSpPr>
          <p:nvPr>
            <p:ph type="dt" idx="1"/>
          </p:nvPr>
        </p:nvSpPr>
        <p:spPr>
          <a:xfrm>
            <a:off x="4023092" y="0"/>
            <a:ext cx="3077739" cy="511731"/>
          </a:xfrm>
          <a:prstGeom prst="rect">
            <a:avLst/>
          </a:prstGeom>
        </p:spPr>
        <p:txBody>
          <a:bodyPr vert="horz" lIns="99066" tIns="49533" rIns="99066" bIns="49533" rtlCol="0"/>
          <a:lstStyle>
            <a:lvl1pPr algn="r">
              <a:defRPr sz="1300"/>
            </a:lvl1pPr>
          </a:lstStyle>
          <a:p>
            <a:fld id="{33F731B7-AF10-49C0-8782-F54384EEB266}" type="datetimeFigureOut">
              <a:rPr lang="en-GB" smtClean="0"/>
              <a:t>30/01/2018</a:t>
            </a:fld>
            <a:endParaRPr lang="en-GB"/>
          </a:p>
        </p:txBody>
      </p:sp>
      <p:sp>
        <p:nvSpPr>
          <p:cNvPr id="4" name="Slide Image Placeholder 3"/>
          <p:cNvSpPr>
            <a:spLocks noGrp="1" noRot="1" noChangeAspect="1"/>
          </p:cNvSpPr>
          <p:nvPr>
            <p:ph type="sldImg" idx="2"/>
          </p:nvPr>
        </p:nvSpPr>
        <p:spPr>
          <a:xfrm>
            <a:off x="993775" y="768350"/>
            <a:ext cx="5114925" cy="3836988"/>
          </a:xfrm>
          <a:prstGeom prst="rect">
            <a:avLst/>
          </a:prstGeom>
          <a:noFill/>
          <a:ln w="12700">
            <a:solidFill>
              <a:prstClr val="black"/>
            </a:solidFill>
          </a:ln>
        </p:spPr>
        <p:txBody>
          <a:bodyPr vert="horz" lIns="99066" tIns="49533" rIns="99066" bIns="49533" rtlCol="0" anchor="ctr"/>
          <a:lstStyle/>
          <a:p>
            <a:endParaRPr lang="en-GB"/>
          </a:p>
        </p:txBody>
      </p:sp>
      <p:sp>
        <p:nvSpPr>
          <p:cNvPr id="5" name="Notes Placeholder 4"/>
          <p:cNvSpPr>
            <a:spLocks noGrp="1"/>
          </p:cNvSpPr>
          <p:nvPr>
            <p:ph type="body" sz="quarter" idx="3"/>
          </p:nvPr>
        </p:nvSpPr>
        <p:spPr>
          <a:xfrm>
            <a:off x="710248" y="4861441"/>
            <a:ext cx="5681980" cy="4605576"/>
          </a:xfrm>
          <a:prstGeom prst="rect">
            <a:avLst/>
          </a:prstGeom>
        </p:spPr>
        <p:txBody>
          <a:bodyPr vert="horz" lIns="99066" tIns="49533" rIns="99066" bIns="4953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721106"/>
            <a:ext cx="3077739" cy="511731"/>
          </a:xfrm>
          <a:prstGeom prst="rect">
            <a:avLst/>
          </a:prstGeom>
        </p:spPr>
        <p:txBody>
          <a:bodyPr vert="horz" lIns="99066" tIns="49533" rIns="99066" bIns="49533" rtlCol="0" anchor="b"/>
          <a:lstStyle>
            <a:lvl1pPr algn="l">
              <a:defRPr sz="1300"/>
            </a:lvl1pPr>
          </a:lstStyle>
          <a:p>
            <a:endParaRPr lang="en-GB"/>
          </a:p>
        </p:txBody>
      </p:sp>
      <p:sp>
        <p:nvSpPr>
          <p:cNvPr id="7" name="Slide Number Placeholder 6"/>
          <p:cNvSpPr>
            <a:spLocks noGrp="1"/>
          </p:cNvSpPr>
          <p:nvPr>
            <p:ph type="sldNum" sz="quarter" idx="5"/>
          </p:nvPr>
        </p:nvSpPr>
        <p:spPr>
          <a:xfrm>
            <a:off x="4023092" y="9721106"/>
            <a:ext cx="3077739" cy="511731"/>
          </a:xfrm>
          <a:prstGeom prst="rect">
            <a:avLst/>
          </a:prstGeom>
        </p:spPr>
        <p:txBody>
          <a:bodyPr vert="horz" lIns="99066" tIns="49533" rIns="99066" bIns="49533" rtlCol="0" anchor="b"/>
          <a:lstStyle>
            <a:lvl1pPr algn="r">
              <a:defRPr sz="1300"/>
            </a:lvl1pPr>
          </a:lstStyle>
          <a:p>
            <a:fld id="{7D8374C4-1EA2-4A23-9B77-405A114BAFE2}" type="slidenum">
              <a:rPr lang="en-GB" smtClean="0"/>
              <a:t>‹#›</a:t>
            </a:fld>
            <a:endParaRPr lang="en-GB"/>
          </a:p>
        </p:txBody>
      </p:sp>
    </p:spTree>
    <p:extLst>
      <p:ext uri="{BB962C8B-B14F-4D97-AF65-F5344CB8AC3E}">
        <p14:creationId xmlns:p14="http://schemas.microsoft.com/office/powerpoint/2010/main" val="2624570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5749" indent="-185749" algn="just">
              <a:buFont typeface="Arial" panose="020B0604020202020204" pitchFamily="34" charset="0"/>
              <a:buChar char="•"/>
            </a:pPr>
            <a:endParaRPr lang="en-GB" sz="1300" dirty="0"/>
          </a:p>
        </p:txBody>
      </p:sp>
      <p:sp>
        <p:nvSpPr>
          <p:cNvPr id="4" name="Slide Number Placeholder 3"/>
          <p:cNvSpPr>
            <a:spLocks noGrp="1"/>
          </p:cNvSpPr>
          <p:nvPr>
            <p:ph type="sldNum" sz="quarter" idx="10"/>
          </p:nvPr>
        </p:nvSpPr>
        <p:spPr/>
        <p:txBody>
          <a:bodyPr/>
          <a:lstStyle/>
          <a:p>
            <a:fld id="{7D8374C4-1EA2-4A23-9B77-405A114BAFE2}" type="slidenum">
              <a:rPr lang="en-GB" smtClean="0"/>
              <a:t>1</a:t>
            </a:fld>
            <a:endParaRPr lang="en-GB"/>
          </a:p>
        </p:txBody>
      </p:sp>
    </p:spTree>
    <p:extLst>
      <p:ext uri="{BB962C8B-B14F-4D97-AF65-F5344CB8AC3E}">
        <p14:creationId xmlns:p14="http://schemas.microsoft.com/office/powerpoint/2010/main" val="530617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5749" indent="-185749" algn="just">
              <a:buFont typeface="Arial" panose="020B0604020202020204" pitchFamily="34" charset="0"/>
              <a:buChar char="•"/>
            </a:pPr>
            <a:r>
              <a:rPr lang="en-GB" sz="1300" dirty="0"/>
              <a:t>Singapore’s challenges are changing, and are becoming wider in range.</a:t>
            </a:r>
          </a:p>
          <a:p>
            <a:pPr algn="just"/>
            <a:endParaRPr lang="en-GB" sz="1300" dirty="0"/>
          </a:p>
          <a:p>
            <a:pPr marL="185749" marR="0" indent="-185749"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SG" dirty="0" smtClean="0"/>
              <a:t>While conventional warfare is still a security concern, there are new threats and challenges in the form of terrorism, information campaigns </a:t>
            </a:r>
            <a:r>
              <a:rPr lang="en-GB" sz="1200" kern="1200" dirty="0" smtClean="0">
                <a:solidFill>
                  <a:schemeClr val="tx1"/>
                </a:solidFill>
                <a:effectLst/>
                <a:latin typeface="+mn-lt"/>
                <a:ea typeface="+mn-ea"/>
                <a:cs typeface="+mn-cs"/>
              </a:rPr>
              <a:t>(e.g., in the case of the Qatar blockade, there was initially a “war of words” sparked off by wrongly attributed comments and fake news saying that Qatar supported terrorism),</a:t>
            </a:r>
            <a:r>
              <a:rPr lang="en-SG" dirty="0" smtClean="0"/>
              <a:t> and cyber-attacks.</a:t>
            </a:r>
          </a:p>
          <a:p>
            <a:pPr algn="just"/>
            <a:endParaRPr lang="en-SG" dirty="0" smtClean="0"/>
          </a:p>
          <a:p>
            <a:pPr marL="185749" indent="-185749" algn="just">
              <a:buFont typeface="Arial" panose="020B0604020202020204" pitchFamily="34" charset="0"/>
              <a:buChar char="•"/>
            </a:pPr>
            <a:r>
              <a:rPr lang="en-SG" dirty="0" smtClean="0">
                <a:solidFill>
                  <a:schemeClr val="tx1"/>
                </a:solidFill>
              </a:rPr>
              <a:t>There are</a:t>
            </a:r>
            <a:r>
              <a:rPr lang="en-SG" baseline="0" dirty="0" smtClean="0">
                <a:solidFill>
                  <a:schemeClr val="tx1"/>
                </a:solidFill>
              </a:rPr>
              <a:t> also non-security challenges and crises like economic stagnation, structural employment, technological disruption, ageing population, haze, natural disasters, and pandemics.</a:t>
            </a:r>
            <a:endParaRPr lang="en-SG" dirty="0" smtClean="0">
              <a:solidFill>
                <a:schemeClr val="tx1"/>
              </a:solidFill>
            </a:endParaRPr>
          </a:p>
          <a:p>
            <a:pPr marL="185749" indent="-185749" algn="just">
              <a:buFont typeface="Arial" panose="020B0604020202020204" pitchFamily="34" charset="0"/>
              <a:buChar char="•"/>
            </a:pPr>
            <a:endParaRPr lang="en-SG" dirty="0" smtClean="0"/>
          </a:p>
          <a:p>
            <a:pPr marL="185749" lvl="1" indent="-185749" algn="just" defTabSz="990661">
              <a:buFont typeface="Arial" panose="020B0604020202020204" pitchFamily="34" charset="0"/>
              <a:buChar char="•"/>
              <a:defRPr/>
            </a:pPr>
            <a:r>
              <a:rPr lang="en-GB" sz="1300" dirty="0"/>
              <a:t>While our government agencies are working hard to address the threats and challenges, they cannot be everywhere all the time. Overcoming these threats also require all sectors of society to work together.</a:t>
            </a:r>
          </a:p>
        </p:txBody>
      </p:sp>
      <p:sp>
        <p:nvSpPr>
          <p:cNvPr id="4" name="Slide Number Placeholder 3"/>
          <p:cNvSpPr>
            <a:spLocks noGrp="1"/>
          </p:cNvSpPr>
          <p:nvPr>
            <p:ph type="sldNum" sz="quarter" idx="10"/>
          </p:nvPr>
        </p:nvSpPr>
        <p:spPr/>
        <p:txBody>
          <a:bodyPr/>
          <a:lstStyle/>
          <a:p>
            <a:fld id="{7D8374C4-1EA2-4A23-9B77-405A114BAFE2}" type="slidenum">
              <a:rPr lang="en-GB" smtClean="0"/>
              <a:t>2</a:t>
            </a:fld>
            <a:endParaRPr lang="en-GB"/>
          </a:p>
        </p:txBody>
      </p:sp>
    </p:spTree>
    <p:extLst>
      <p:ext uri="{BB962C8B-B14F-4D97-AF65-F5344CB8AC3E}">
        <p14:creationId xmlns:p14="http://schemas.microsoft.com/office/powerpoint/2010/main" val="3656208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5749" indent="-185749" algn="just">
              <a:buFont typeface="Arial" panose="020B0604020202020204" pitchFamily="34" charset="0"/>
              <a:buChar char="•"/>
            </a:pPr>
            <a:r>
              <a:rPr lang="en-GB" sz="1300" dirty="0"/>
              <a:t>Total Defence was launched in 1984 to rally Singaporeans to deal with all kinds of national threats and challenges. </a:t>
            </a:r>
            <a:endParaRPr lang="en-GB" sz="1700" dirty="0"/>
          </a:p>
          <a:p>
            <a:pPr marL="185749" indent="-185749" algn="just">
              <a:buFont typeface="Arial" panose="020B0604020202020204" pitchFamily="34" charset="0"/>
              <a:buChar char="•"/>
            </a:pPr>
            <a:endParaRPr lang="en-GB" sz="1300" dirty="0"/>
          </a:p>
          <a:p>
            <a:pPr marL="185749" indent="-185749" algn="just">
              <a:buFont typeface="Arial" panose="020B0604020202020204" pitchFamily="34" charset="0"/>
              <a:buChar char="•"/>
            </a:pPr>
            <a:r>
              <a:rPr lang="en-GB" sz="1300" dirty="0"/>
              <a:t>Over the years, Total Defence has continued to be our best defence and all-round response to the changing threats and challenges facing Singapore on all fronts.</a:t>
            </a:r>
          </a:p>
          <a:p>
            <a:pPr algn="just"/>
            <a:endParaRPr lang="en-GB" sz="1300" dirty="0"/>
          </a:p>
          <a:p>
            <a:pPr marL="185749" indent="-185749" algn="just">
              <a:buFont typeface="Arial" panose="020B0604020202020204" pitchFamily="34" charset="0"/>
              <a:buChar char="•"/>
            </a:pPr>
            <a:r>
              <a:rPr lang="en-GB" sz="1300" dirty="0"/>
              <a:t>Total Defence involves each and every Singaporean playing his or her part, either individually or collectively, to build a strong, secure, and cohesive nation that can deal with any crisis. </a:t>
            </a:r>
            <a:endParaRPr lang="en-GB" dirty="0" smtClean="0"/>
          </a:p>
          <a:p>
            <a:pPr algn="just"/>
            <a:endParaRPr lang="en-GB" dirty="0" smtClean="0"/>
          </a:p>
          <a:p>
            <a:pPr algn="just"/>
            <a:r>
              <a:rPr lang="en-GB" dirty="0" smtClean="0"/>
              <a:t>Image © MINDEF.</a:t>
            </a:r>
            <a:endParaRPr lang="en-GB" dirty="0"/>
          </a:p>
        </p:txBody>
      </p:sp>
      <p:sp>
        <p:nvSpPr>
          <p:cNvPr id="4" name="Slide Number Placeholder 3"/>
          <p:cNvSpPr>
            <a:spLocks noGrp="1"/>
          </p:cNvSpPr>
          <p:nvPr>
            <p:ph type="sldNum" sz="quarter" idx="10"/>
          </p:nvPr>
        </p:nvSpPr>
        <p:spPr/>
        <p:txBody>
          <a:bodyPr/>
          <a:lstStyle/>
          <a:p>
            <a:fld id="{7D8374C4-1EA2-4A23-9B77-405A114BAFE2}" type="slidenum">
              <a:rPr lang="en-GB" smtClean="0"/>
              <a:t>3</a:t>
            </a:fld>
            <a:endParaRPr lang="en-GB"/>
          </a:p>
        </p:txBody>
      </p:sp>
    </p:spTree>
    <p:extLst>
      <p:ext uri="{BB962C8B-B14F-4D97-AF65-F5344CB8AC3E}">
        <p14:creationId xmlns:p14="http://schemas.microsoft.com/office/powerpoint/2010/main" val="3980418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5749" indent="-185749" algn="just">
              <a:buFont typeface="Arial" panose="020B0604020202020204" pitchFamily="34" charset="0"/>
              <a:buChar char="•"/>
            </a:pPr>
            <a:r>
              <a:rPr lang="en-GB" sz="1300" b="1" dirty="0"/>
              <a:t>Military Defence</a:t>
            </a:r>
            <a:r>
              <a:rPr lang="en-GB" sz="1300" dirty="0"/>
              <a:t> is about building a strong and credible defence force that makes potential aggressors think twice before attacking us. That is deterrence at its best. And if that fails, we must be able to defend ourselves when attacked.</a:t>
            </a:r>
          </a:p>
          <a:p>
            <a:pPr marL="185749" indent="-185749" algn="just">
              <a:buFont typeface="Arial" panose="020B0604020202020204" pitchFamily="34" charset="0"/>
              <a:buChar char="•"/>
            </a:pPr>
            <a:endParaRPr lang="en-GB" sz="1300" dirty="0"/>
          </a:p>
          <a:p>
            <a:pPr marL="185749" indent="-185749" algn="just" defTabSz="990661">
              <a:buFont typeface="Arial" panose="020B0604020202020204" pitchFamily="34" charset="0"/>
              <a:buChar char="•"/>
              <a:defRPr/>
            </a:pPr>
            <a:r>
              <a:rPr lang="en-GB" sz="1300" b="1" dirty="0"/>
              <a:t>Civil Defence</a:t>
            </a:r>
            <a:r>
              <a:rPr lang="en-GB" sz="1300" dirty="0"/>
              <a:t> is about being alert to the signs of threats and being effective first responders when a crisis occurs, helping one another regardless of race, religion, or background. </a:t>
            </a:r>
          </a:p>
          <a:p>
            <a:pPr marL="185749" indent="-185749" algn="just" defTabSz="990661">
              <a:buFont typeface="Arial" panose="020B0604020202020204" pitchFamily="34" charset="0"/>
              <a:buChar char="•"/>
              <a:defRPr/>
            </a:pPr>
            <a:endParaRPr lang="en-GB" sz="1300" dirty="0"/>
          </a:p>
          <a:p>
            <a:pPr marL="185749" indent="-185749" algn="just" defTabSz="990661">
              <a:buFont typeface="Arial" panose="020B0604020202020204" pitchFamily="34" charset="0"/>
              <a:buChar char="•"/>
              <a:defRPr/>
            </a:pPr>
            <a:r>
              <a:rPr lang="en-GB" sz="1300" b="1" dirty="0"/>
              <a:t>Economic Defence</a:t>
            </a:r>
            <a:r>
              <a:rPr lang="en-GB" sz="1300" dirty="0"/>
              <a:t> is about strengthening the competitiveness and attractiveness of Singapore’s economy to keep Singapore special and relevant to the world, as this is crucial to our survival and success. It is also about keeping our economy strong and resilient. </a:t>
            </a:r>
          </a:p>
          <a:p>
            <a:pPr algn="just"/>
            <a:endParaRPr lang="en-GB" sz="1300" dirty="0"/>
          </a:p>
          <a:p>
            <a:pPr marL="185749" indent="-185749" algn="just">
              <a:buFont typeface="Arial" panose="020B0604020202020204" pitchFamily="34" charset="0"/>
              <a:buChar char="•"/>
            </a:pPr>
            <a:r>
              <a:rPr lang="en-GB" sz="1300" b="1" dirty="0"/>
              <a:t>Social Defence</a:t>
            </a:r>
            <a:r>
              <a:rPr lang="en-GB" sz="1300" dirty="0"/>
              <a:t> is about building understanding and trust amongst people of all races and religions, and looking out for one another beyond self-interest, so that we are strong and united, especially during times of national challenges.</a:t>
            </a:r>
          </a:p>
          <a:p>
            <a:pPr algn="just"/>
            <a:endParaRPr lang="en-GB" sz="1300" dirty="0"/>
          </a:p>
          <a:p>
            <a:pPr marL="185749" indent="-185749" algn="just">
              <a:buFont typeface="Arial" panose="020B0604020202020204" pitchFamily="34" charset="0"/>
              <a:buChar char="•"/>
            </a:pPr>
            <a:r>
              <a:rPr lang="en-GB" sz="1300" b="1" dirty="0"/>
              <a:t>Psychological Defence</a:t>
            </a:r>
            <a:r>
              <a:rPr lang="en-GB" sz="1300" dirty="0"/>
              <a:t> is the will to defend our way of life, the resolve to stand up for Singapore when our interests are challenged, and the fighting spirit to press on and overcome crises together. Psychological Defence is the foundation of Total Defence.</a:t>
            </a:r>
          </a:p>
          <a:p>
            <a:pPr algn="just"/>
            <a:endParaRPr lang="en-GB" dirty="0"/>
          </a:p>
        </p:txBody>
      </p:sp>
      <p:sp>
        <p:nvSpPr>
          <p:cNvPr id="4" name="Slide Number Placeholder 3"/>
          <p:cNvSpPr>
            <a:spLocks noGrp="1"/>
          </p:cNvSpPr>
          <p:nvPr>
            <p:ph type="sldNum" sz="quarter" idx="10"/>
          </p:nvPr>
        </p:nvSpPr>
        <p:spPr/>
        <p:txBody>
          <a:bodyPr/>
          <a:lstStyle/>
          <a:p>
            <a:fld id="{7D8374C4-1EA2-4A23-9B77-405A114BAFE2}" type="slidenum">
              <a:rPr lang="en-GB" smtClean="0"/>
              <a:t>4</a:t>
            </a:fld>
            <a:endParaRPr lang="en-GB"/>
          </a:p>
        </p:txBody>
      </p:sp>
    </p:spTree>
    <p:extLst>
      <p:ext uri="{BB962C8B-B14F-4D97-AF65-F5344CB8AC3E}">
        <p14:creationId xmlns:p14="http://schemas.microsoft.com/office/powerpoint/2010/main" val="1050005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5749" indent="-185749" algn="just" defTabSz="990661">
              <a:buFont typeface="Arial" panose="020B0604020202020204" pitchFamily="34" charset="0"/>
              <a:buChar char="•"/>
              <a:defRPr/>
            </a:pPr>
            <a:r>
              <a:rPr lang="en-GB" sz="1300" dirty="0"/>
              <a:t>While the government takes steps to tackle the security threats Singapore faces, </a:t>
            </a:r>
            <a:r>
              <a:rPr lang="en-GB" sz="1300" b="1" dirty="0"/>
              <a:t>individuals and the community can strengthen our all-round defence against these threats by putting Total Defence into action</a:t>
            </a:r>
            <a:r>
              <a:rPr lang="en-GB" sz="1300" dirty="0"/>
              <a:t>. </a:t>
            </a:r>
          </a:p>
          <a:p>
            <a:pPr algn="just"/>
            <a:endParaRPr lang="en-GB" sz="1300" dirty="0"/>
          </a:p>
          <a:p>
            <a:pPr marL="185749" indent="-185749" algn="just">
              <a:buFont typeface="Arial" panose="020B0604020202020204" pitchFamily="34" charset="0"/>
              <a:buChar char="•"/>
            </a:pPr>
            <a:r>
              <a:rPr lang="en-GB" sz="1300" dirty="0"/>
              <a:t>Our response in Total Defence could range from </a:t>
            </a:r>
            <a:r>
              <a:rPr lang="en-GB" sz="1300" b="1" dirty="0"/>
              <a:t>simple everyday actions</a:t>
            </a:r>
            <a:r>
              <a:rPr lang="en-GB" sz="1300" dirty="0"/>
              <a:t> to </a:t>
            </a:r>
            <a:r>
              <a:rPr lang="en-GB" sz="1300" b="1" dirty="0"/>
              <a:t>participating in agencies’ programmes</a:t>
            </a:r>
            <a:r>
              <a:rPr lang="en-GB" sz="1300" dirty="0"/>
              <a:t> like SGSecure, SG Cares, </a:t>
            </a:r>
            <a:r>
              <a:rPr lang="en-GB" sz="1300" dirty="0" err="1"/>
              <a:t>SkillsFuture</a:t>
            </a:r>
            <a:r>
              <a:rPr lang="en-GB" sz="1300" dirty="0"/>
              <a:t>, Workforce Singapore.</a:t>
            </a:r>
          </a:p>
          <a:p>
            <a:pPr algn="just" defTabSz="990661">
              <a:defRPr/>
            </a:pPr>
            <a:endParaRPr lang="en-GB" dirty="0" smtClean="0"/>
          </a:p>
          <a:p>
            <a:pPr marL="185749" indent="-185749" algn="just">
              <a:buFont typeface="Arial" panose="020B0604020202020204" pitchFamily="34" charset="0"/>
              <a:buChar char="•"/>
            </a:pPr>
            <a:r>
              <a:rPr lang="en-GB" sz="1300" dirty="0"/>
              <a:t>For instance, we can </a:t>
            </a:r>
          </a:p>
          <a:p>
            <a:pPr marL="1176410" lvl="2" indent="-185749" algn="just">
              <a:buFont typeface="Arial" panose="020B0604020202020204" pitchFamily="34" charset="0"/>
              <a:buChar char="•"/>
            </a:pPr>
            <a:r>
              <a:rPr lang="en-GB" sz="1300" dirty="0"/>
              <a:t>Maintain a high level of physical fitness; </a:t>
            </a:r>
          </a:p>
          <a:p>
            <a:pPr marL="1176410" lvl="2" indent="-185749" algn="just">
              <a:buFont typeface="Arial" panose="020B0604020202020204" pitchFamily="34" charset="0"/>
              <a:buChar char="•"/>
            </a:pPr>
            <a:r>
              <a:rPr lang="en-GB" sz="1300" dirty="0"/>
              <a:t>Pick up emergency preparedness skills (e.g., CPR-AED) in order to be active first responders; </a:t>
            </a:r>
          </a:p>
          <a:p>
            <a:pPr marL="1176410" lvl="2" indent="-185749" algn="just">
              <a:buFont typeface="Arial" panose="020B0604020202020204" pitchFamily="34" charset="0"/>
              <a:buChar char="•"/>
            </a:pPr>
            <a:r>
              <a:rPr lang="en-GB" sz="1300" dirty="0"/>
              <a:t>Donate blood; </a:t>
            </a:r>
          </a:p>
          <a:p>
            <a:pPr marL="1176410" lvl="2" indent="-185749" algn="just">
              <a:buFont typeface="Arial" panose="020B0604020202020204" pitchFamily="34" charset="0"/>
              <a:buChar char="•"/>
            </a:pPr>
            <a:r>
              <a:rPr lang="en-GB" sz="1300" dirty="0"/>
              <a:t>Get to know our neighbours better and attending celebrations with them; </a:t>
            </a:r>
          </a:p>
          <a:p>
            <a:pPr marL="1176410" lvl="2" indent="-185749" algn="just">
              <a:buFont typeface="Arial" panose="020B0604020202020204" pitchFamily="34" charset="0"/>
              <a:buChar char="•"/>
            </a:pPr>
            <a:r>
              <a:rPr lang="en-GB" sz="1300" dirty="0"/>
              <a:t>Take personal pride in being Singaporean, and much more.</a:t>
            </a:r>
            <a:endParaRPr lang="en-GB" dirty="0" smtClean="0"/>
          </a:p>
          <a:p>
            <a:pPr algn="just" defTabSz="990661">
              <a:defRPr/>
            </a:pPr>
            <a:endParaRPr lang="en-GB" dirty="0" smtClean="0"/>
          </a:p>
          <a:p>
            <a:pPr algn="just" defTabSz="990661">
              <a:defRPr/>
            </a:pPr>
            <a:r>
              <a:rPr lang="en-GB" dirty="0" smtClean="0"/>
              <a:t>All pictures</a:t>
            </a:r>
            <a:r>
              <a:rPr lang="en-GB" baseline="0" dirty="0" smtClean="0"/>
              <a:t> </a:t>
            </a:r>
            <a:r>
              <a:rPr lang="en-GB" dirty="0" smtClean="0"/>
              <a:t>© MINDEF.</a:t>
            </a:r>
            <a:r>
              <a:rPr lang="en-GB" baseline="0" dirty="0" smtClean="0"/>
              <a:t> </a:t>
            </a:r>
            <a:endParaRPr lang="en-GB" dirty="0" smtClean="0"/>
          </a:p>
        </p:txBody>
      </p:sp>
      <p:sp>
        <p:nvSpPr>
          <p:cNvPr id="4" name="Slide Number Placeholder 3"/>
          <p:cNvSpPr>
            <a:spLocks noGrp="1"/>
          </p:cNvSpPr>
          <p:nvPr>
            <p:ph type="sldNum" sz="quarter" idx="10"/>
          </p:nvPr>
        </p:nvSpPr>
        <p:spPr/>
        <p:txBody>
          <a:bodyPr/>
          <a:lstStyle/>
          <a:p>
            <a:fld id="{7D8374C4-1EA2-4A23-9B77-405A114BAFE2}" type="slidenum">
              <a:rPr lang="en-GB" smtClean="0"/>
              <a:t>5</a:t>
            </a:fld>
            <a:endParaRPr lang="en-GB"/>
          </a:p>
        </p:txBody>
      </p:sp>
    </p:spTree>
    <p:extLst>
      <p:ext uri="{BB962C8B-B14F-4D97-AF65-F5344CB8AC3E}">
        <p14:creationId xmlns:p14="http://schemas.microsoft.com/office/powerpoint/2010/main" val="1471901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5749" indent="-185749">
              <a:buFont typeface="Arial" panose="020B0604020202020204" pitchFamily="34" charset="0"/>
              <a:buChar char="•"/>
            </a:pPr>
            <a:r>
              <a:rPr lang="en-GB" sz="1300" dirty="0"/>
              <a:t>Can you find:</a:t>
            </a:r>
          </a:p>
          <a:p>
            <a:pPr marL="247665" indent="-247665">
              <a:buFont typeface="+mj-lt"/>
              <a:buAutoNum type="alphaLcPeriod"/>
            </a:pPr>
            <a:endParaRPr lang="en-GB" sz="1300" dirty="0"/>
          </a:p>
          <a:p>
            <a:pPr marL="1238326" lvl="2" indent="-247665">
              <a:buFont typeface="+mj-lt"/>
              <a:buAutoNum type="alphaLcPeriod"/>
            </a:pPr>
            <a:r>
              <a:rPr lang="en-GB" sz="1300" dirty="0"/>
              <a:t>Someone showing appreciation for military personnel in uniform?</a:t>
            </a:r>
          </a:p>
          <a:p>
            <a:pPr marL="990661" lvl="2"/>
            <a:endParaRPr lang="en-GB" sz="1300" dirty="0"/>
          </a:p>
          <a:p>
            <a:pPr marL="1238326" lvl="2" indent="-247665">
              <a:buFont typeface="+mj-lt"/>
              <a:buAutoNum type="alphaLcPeriod"/>
            </a:pPr>
            <a:r>
              <a:rPr lang="en-GB" sz="1300" dirty="0"/>
              <a:t>Someone picking up fire-fighting skills?</a:t>
            </a:r>
          </a:p>
          <a:p>
            <a:pPr marL="990661" lvl="2"/>
            <a:endParaRPr lang="en-GB" sz="1300" dirty="0"/>
          </a:p>
          <a:p>
            <a:pPr marL="1238326" lvl="2" indent="-247665">
              <a:buFont typeface="+mj-lt"/>
              <a:buAutoNum type="alphaLcPeriod"/>
            </a:pPr>
            <a:r>
              <a:rPr lang="en-GB" sz="1300" dirty="0"/>
              <a:t>Someone demonstrating an appreciation for other cultures or religious practices?</a:t>
            </a:r>
          </a:p>
          <a:p>
            <a:r>
              <a:rPr lang="en-GB" sz="1300" b="1" dirty="0"/>
              <a:t> </a:t>
            </a:r>
            <a:endParaRPr lang="en-GB" sz="1300" dirty="0"/>
          </a:p>
          <a:p>
            <a:pPr marL="185749" indent="-185749">
              <a:buFont typeface="Arial" panose="020B0604020202020204" pitchFamily="34" charset="0"/>
              <a:buChar char="•"/>
            </a:pPr>
            <a:r>
              <a:rPr lang="en-GB" sz="1300" b="1" dirty="0"/>
              <a:t>What other Total Defence actions can you identify from the Total Defence puzzle?</a:t>
            </a:r>
            <a:endParaRPr lang="en-GB" dirty="0"/>
          </a:p>
        </p:txBody>
      </p:sp>
      <p:sp>
        <p:nvSpPr>
          <p:cNvPr id="4" name="Slide Number Placeholder 3"/>
          <p:cNvSpPr>
            <a:spLocks noGrp="1"/>
          </p:cNvSpPr>
          <p:nvPr>
            <p:ph type="sldNum" sz="quarter" idx="10"/>
          </p:nvPr>
        </p:nvSpPr>
        <p:spPr/>
        <p:txBody>
          <a:bodyPr/>
          <a:lstStyle/>
          <a:p>
            <a:fld id="{7D8374C4-1EA2-4A23-9B77-405A114BAFE2}" type="slidenum">
              <a:rPr lang="en-GB" smtClean="0"/>
              <a:t>6</a:t>
            </a:fld>
            <a:endParaRPr lang="en-GB"/>
          </a:p>
        </p:txBody>
      </p:sp>
    </p:spTree>
    <p:extLst>
      <p:ext uri="{BB962C8B-B14F-4D97-AF65-F5344CB8AC3E}">
        <p14:creationId xmlns:p14="http://schemas.microsoft.com/office/powerpoint/2010/main" val="1515216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045240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207218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108004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rgbClr val="C00000"/>
          </a:solidFill>
        </p:spPr>
        <p:txBody>
          <a:bodyPr/>
          <a:lstStyle>
            <a:lvl1pPr>
              <a:defRPr b="1">
                <a:solidFill>
                  <a:schemeClr val="bg1"/>
                </a:solidFill>
                <a:latin typeface="Century Gothic" panose="020B0502020202020204" pitchFamily="34" charset="0"/>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412776"/>
            <a:ext cx="8229600" cy="4713387"/>
          </a:xfrm>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0" y="6492875"/>
            <a:ext cx="2133600" cy="365125"/>
          </a:xfrm>
        </p:spPr>
        <p:txBody>
          <a:bodyPr/>
          <a:lstStyle>
            <a:lvl1pPr>
              <a:defRPr>
                <a:latin typeface="Century Gothic" panose="020B0502020202020204" pitchFamily="34" charset="0"/>
              </a:defRPr>
            </a:lvl1pPr>
          </a:lstStyle>
          <a:p>
            <a:fld id="{53EDE4D8-3C67-44F1-9DD1-A6110547C77D}" type="datetimeFigureOut">
              <a:rPr lang="en-GB" smtClean="0"/>
              <a:pPr/>
              <a:t>30/01/2018</a:t>
            </a:fld>
            <a:endParaRPr lang="en-GB"/>
          </a:p>
        </p:txBody>
      </p:sp>
      <p:sp>
        <p:nvSpPr>
          <p:cNvPr id="5" name="Footer Placeholder 4"/>
          <p:cNvSpPr>
            <a:spLocks noGrp="1"/>
          </p:cNvSpPr>
          <p:nvPr>
            <p:ph type="ftr" sz="quarter" idx="11"/>
          </p:nvPr>
        </p:nvSpPr>
        <p:spPr>
          <a:xfrm>
            <a:off x="3131840" y="6492875"/>
            <a:ext cx="2895600" cy="365125"/>
          </a:xfrm>
        </p:spPr>
        <p:txBody>
          <a:bodyPr/>
          <a:lstStyle>
            <a:lvl1pPr>
              <a:defRPr>
                <a:latin typeface="Century Gothic" panose="020B0502020202020204" pitchFamily="34" charset="0"/>
              </a:defRPr>
            </a:lvl1pPr>
          </a:lstStyle>
          <a:p>
            <a:endParaRPr lang="en-GB"/>
          </a:p>
        </p:txBody>
      </p:sp>
      <p:sp>
        <p:nvSpPr>
          <p:cNvPr id="6" name="Slide Number Placeholder 5"/>
          <p:cNvSpPr>
            <a:spLocks noGrp="1"/>
          </p:cNvSpPr>
          <p:nvPr>
            <p:ph type="sldNum" sz="quarter" idx="12"/>
          </p:nvPr>
        </p:nvSpPr>
        <p:spPr>
          <a:xfrm>
            <a:off x="7000056" y="6492875"/>
            <a:ext cx="2133600" cy="365125"/>
          </a:xfrm>
        </p:spPr>
        <p:txBody>
          <a:bodyPr/>
          <a:lstStyle>
            <a:lvl1pPr>
              <a:defRPr>
                <a:latin typeface="Century Gothic" panose="020B0502020202020204" pitchFamily="34" charset="0"/>
              </a:defRPr>
            </a:lvl1pPr>
          </a:lstStyle>
          <a:p>
            <a:fld id="{747AA532-00D2-4876-A454-E52E0FE77882}" type="slidenum">
              <a:rPr lang="en-GB" smtClean="0"/>
              <a:pPr/>
              <a:t>‹#›</a:t>
            </a:fld>
            <a:endParaRPr lang="en-GB"/>
          </a:p>
        </p:txBody>
      </p:sp>
    </p:spTree>
    <p:extLst>
      <p:ext uri="{BB962C8B-B14F-4D97-AF65-F5344CB8AC3E}">
        <p14:creationId xmlns:p14="http://schemas.microsoft.com/office/powerpoint/2010/main" val="32826489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732086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3EDE4D8-3C67-44F1-9DD1-A6110547C77D}" type="datetimeFigureOut">
              <a:rPr lang="en-GB" smtClean="0"/>
              <a:t>30/01/2018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884903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3EDE4D8-3C67-44F1-9DD1-A6110547C77D}" type="datetimeFigureOut">
              <a:rPr lang="en-GB" smtClean="0"/>
              <a:t>30/01/2018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704776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3EDE4D8-3C67-44F1-9DD1-A6110547C77D}" type="datetimeFigureOut">
              <a:rPr lang="en-GB" smtClean="0"/>
              <a:t>30/01/2018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319989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EDE4D8-3C67-44F1-9DD1-A6110547C77D}" type="datetimeFigureOut">
              <a:rPr lang="en-GB" smtClean="0"/>
              <a:t>30/01/2018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881029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EDE4D8-3C67-44F1-9DD1-A6110547C77D}" type="datetimeFigureOut">
              <a:rPr lang="en-GB" smtClean="0"/>
              <a:t>30/01/2018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30367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EDE4D8-3C67-44F1-9DD1-A6110547C77D}" type="datetimeFigureOut">
              <a:rPr lang="en-GB" smtClean="0"/>
              <a:t>30/01/2018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602853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EDE4D8-3C67-44F1-9DD1-A6110547C77D}" type="datetimeFigureOut">
              <a:rPr lang="en-GB" smtClean="0"/>
              <a:t>30/01/2018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7AA532-00D2-4876-A454-E52E0FE77882}" type="slidenum">
              <a:rPr lang="en-GB" smtClean="0"/>
              <a:t>‹#›</a:t>
            </a:fld>
            <a:endParaRPr lang="en-GB"/>
          </a:p>
        </p:txBody>
      </p:sp>
    </p:spTree>
    <p:extLst>
      <p:ext uri="{BB962C8B-B14F-4D97-AF65-F5344CB8AC3E}">
        <p14:creationId xmlns:p14="http://schemas.microsoft.com/office/powerpoint/2010/main" val="23670757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3" Type="http://schemas.openxmlformats.org/officeDocument/2006/relationships/image" Target="../media/image9.jpeg"/><Relationship Id="rId7" Type="http://schemas.openxmlformats.org/officeDocument/2006/relationships/image" Target="../media/image13.png"/><Relationship Id="rId12"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2.jpeg"/><Relationship Id="rId11" Type="http://schemas.openxmlformats.org/officeDocument/2006/relationships/image" Target="../media/image17.pn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 Id="rId1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Logos\TD\TD17\LOGO-090117-RGB.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27784" y="548680"/>
            <a:ext cx="4706808" cy="332825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p:nvPr>
        </p:nvSpPr>
        <p:spPr>
          <a:xfrm>
            <a:off x="0" y="3876936"/>
            <a:ext cx="9139416" cy="2423427"/>
          </a:xfrm>
          <a:solidFill>
            <a:srgbClr val="C00000"/>
          </a:solidFill>
        </p:spPr>
        <p:txBody>
          <a:bodyPr>
            <a:noAutofit/>
          </a:bodyPr>
          <a:lstStyle/>
          <a:p>
            <a:pPr>
              <a:spcBef>
                <a:spcPts val="1200"/>
              </a:spcBef>
              <a:spcAft>
                <a:spcPts val="1200"/>
              </a:spcAft>
            </a:pPr>
            <a:r>
              <a:rPr lang="en-GB" sz="4000" b="1" dirty="0" smtClean="0">
                <a:solidFill>
                  <a:schemeClr val="bg1"/>
                </a:solidFill>
                <a:effectLst>
                  <a:outerShdw blurRad="38100" dist="38100" dir="2700000" algn="tl">
                    <a:srgbClr val="000000">
                      <a:alpha val="43137"/>
                    </a:srgbClr>
                  </a:outerShdw>
                </a:effectLst>
                <a:latin typeface="Century Gothic" panose="020B0502020202020204" pitchFamily="34" charset="0"/>
              </a:rPr>
              <a:t>Total Defence Programme for Uniformed Groups – Bronze </a:t>
            </a:r>
            <a:r>
              <a:rPr lang="en-GB" sz="4000" b="1" dirty="0" smtClean="0">
                <a:solidFill>
                  <a:schemeClr val="bg1"/>
                </a:solidFill>
                <a:latin typeface="Century Gothic" panose="020B0502020202020204" pitchFamily="34" charset="0"/>
              </a:rPr>
              <a:t/>
            </a:r>
            <a:br>
              <a:rPr lang="en-GB" sz="4000" b="1" dirty="0" smtClean="0">
                <a:solidFill>
                  <a:schemeClr val="bg1"/>
                </a:solidFill>
                <a:latin typeface="Century Gothic" panose="020B0502020202020204" pitchFamily="34" charset="0"/>
              </a:rPr>
            </a:br>
            <a:r>
              <a:rPr lang="en-GB" sz="1100" b="1" dirty="0" smtClean="0">
                <a:solidFill>
                  <a:schemeClr val="bg1"/>
                </a:solidFill>
                <a:latin typeface="Century Gothic" panose="020B0502020202020204" pitchFamily="34" charset="0"/>
              </a:rPr>
              <a:t> </a:t>
            </a:r>
            <a:r>
              <a:rPr lang="en-GB" sz="4000" b="1" dirty="0" smtClean="0">
                <a:solidFill>
                  <a:schemeClr val="bg1"/>
                </a:solidFill>
                <a:latin typeface="Century Gothic" panose="020B0502020202020204" pitchFamily="34" charset="0"/>
              </a:rPr>
              <a:t/>
            </a:r>
            <a:br>
              <a:rPr lang="en-GB" sz="4000" b="1" dirty="0" smtClean="0">
                <a:solidFill>
                  <a:schemeClr val="bg1"/>
                </a:solidFill>
                <a:latin typeface="Century Gothic" panose="020B0502020202020204" pitchFamily="34" charset="0"/>
              </a:rPr>
            </a:br>
            <a:r>
              <a:rPr lang="en-GB" sz="3600" i="1" dirty="0" smtClean="0">
                <a:solidFill>
                  <a:schemeClr val="accent2">
                    <a:lumMod val="20000"/>
                    <a:lumOff val="80000"/>
                  </a:schemeClr>
                </a:solidFill>
                <a:latin typeface="Century Gothic" panose="020B0502020202020204" pitchFamily="34" charset="0"/>
              </a:rPr>
              <a:t>Recap: Total Defence (TD)</a:t>
            </a:r>
            <a:endParaRPr lang="en-GB" sz="3600" i="1" dirty="0">
              <a:solidFill>
                <a:schemeClr val="accent2">
                  <a:lumMod val="20000"/>
                  <a:lumOff val="80000"/>
                </a:schemeClr>
              </a:solidFill>
              <a:latin typeface="Century Gothic" panose="020B0502020202020204" pitchFamily="34" charset="0"/>
            </a:endParaRPr>
          </a:p>
        </p:txBody>
      </p:sp>
      <p:sp>
        <p:nvSpPr>
          <p:cNvPr id="4" name="Rectangle 3"/>
          <p:cNvSpPr/>
          <p:nvPr/>
        </p:nvSpPr>
        <p:spPr>
          <a:xfrm>
            <a:off x="0" y="3739334"/>
            <a:ext cx="9144000" cy="7200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7" name="Picture 3" descr="D:\Logos\Nexus\nexus.tif"/>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8172400" y="6300364"/>
            <a:ext cx="971600" cy="543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6968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63899" y="4105861"/>
            <a:ext cx="1757177" cy="1757177"/>
          </a:xfrm>
          <a:prstGeom prst="rect">
            <a:avLst/>
          </a:prstGeom>
        </p:spPr>
      </p:pic>
      <p:sp>
        <p:nvSpPr>
          <p:cNvPr id="2" name="Title 1"/>
          <p:cNvSpPr>
            <a:spLocks noGrp="1"/>
          </p:cNvSpPr>
          <p:nvPr>
            <p:ph type="title"/>
          </p:nvPr>
        </p:nvSpPr>
        <p:spPr/>
        <p:txBody>
          <a:bodyPr>
            <a:noAutofit/>
          </a:bodyPr>
          <a:lstStyle/>
          <a:p>
            <a:r>
              <a:rPr lang="en-GB" sz="2800" b="1" dirty="0" smtClean="0"/>
              <a:t>What are some </a:t>
            </a:r>
            <a:r>
              <a:rPr lang="en-GB" sz="2800" dirty="0" smtClean="0"/>
              <a:t>challenges Singapore faces today</a:t>
            </a:r>
            <a:r>
              <a:rPr lang="en-GB" sz="2800" b="1" dirty="0" smtClean="0"/>
              <a:t>? </a:t>
            </a:r>
            <a:endParaRPr lang="en-GB" sz="2800" b="1" dirty="0"/>
          </a:p>
        </p:txBody>
      </p:sp>
      <p:sp>
        <p:nvSpPr>
          <p:cNvPr id="10" name="TextBox 9"/>
          <p:cNvSpPr txBox="1"/>
          <p:nvPr/>
        </p:nvSpPr>
        <p:spPr>
          <a:xfrm>
            <a:off x="611560" y="5970805"/>
            <a:ext cx="1723549" cy="523220"/>
          </a:xfrm>
          <a:prstGeom prst="rect">
            <a:avLst/>
          </a:prstGeom>
          <a:noFill/>
        </p:spPr>
        <p:txBody>
          <a:bodyPr wrap="none" rtlCol="0">
            <a:spAutoFit/>
          </a:bodyPr>
          <a:lstStyle/>
          <a:p>
            <a:r>
              <a:rPr lang="en-GB" sz="2800" b="1" dirty="0" smtClean="0">
                <a:latin typeface="Century Gothic" panose="020B0502020202020204" pitchFamily="34" charset="0"/>
              </a:rPr>
              <a:t>Terrorism</a:t>
            </a:r>
            <a:endParaRPr lang="en-GB" sz="2800" b="1" dirty="0">
              <a:latin typeface="Century Gothic" panose="020B0502020202020204" pitchFamily="34" charset="0"/>
            </a:endParaRPr>
          </a:p>
        </p:txBody>
      </p:sp>
      <p:sp>
        <p:nvSpPr>
          <p:cNvPr id="11" name="TextBox 10"/>
          <p:cNvSpPr txBox="1"/>
          <p:nvPr/>
        </p:nvSpPr>
        <p:spPr>
          <a:xfrm>
            <a:off x="107503" y="2524788"/>
            <a:ext cx="3886000" cy="523220"/>
          </a:xfrm>
          <a:prstGeom prst="rect">
            <a:avLst/>
          </a:prstGeom>
          <a:noFill/>
        </p:spPr>
        <p:txBody>
          <a:bodyPr wrap="none" rtlCol="0">
            <a:spAutoFit/>
          </a:bodyPr>
          <a:lstStyle/>
          <a:p>
            <a:r>
              <a:rPr lang="en-GB" sz="2800" b="1" dirty="0" smtClean="0">
                <a:latin typeface="Century Gothic" panose="020B0502020202020204" pitchFamily="34" charset="0"/>
              </a:rPr>
              <a:t>Economic stagnation</a:t>
            </a:r>
            <a:endParaRPr lang="en-GB" sz="2800" b="1" dirty="0">
              <a:latin typeface="Century Gothic" panose="020B0502020202020204" pitchFamily="34" charset="0"/>
            </a:endParaRPr>
          </a:p>
        </p:txBody>
      </p:sp>
      <p:sp>
        <p:nvSpPr>
          <p:cNvPr id="12" name="TextBox 11"/>
          <p:cNvSpPr txBox="1"/>
          <p:nvPr/>
        </p:nvSpPr>
        <p:spPr>
          <a:xfrm>
            <a:off x="6299980" y="2814489"/>
            <a:ext cx="2691763" cy="523220"/>
          </a:xfrm>
          <a:prstGeom prst="rect">
            <a:avLst/>
          </a:prstGeom>
          <a:noFill/>
        </p:spPr>
        <p:txBody>
          <a:bodyPr wrap="none" rtlCol="0">
            <a:spAutoFit/>
          </a:bodyPr>
          <a:lstStyle/>
          <a:p>
            <a:r>
              <a:rPr lang="en-GB" sz="2800" b="1" dirty="0" smtClean="0">
                <a:latin typeface="Century Gothic" panose="020B0502020202020204" pitchFamily="34" charset="0"/>
              </a:rPr>
              <a:t>Cyber-attacks</a:t>
            </a:r>
            <a:endParaRPr lang="en-GB" sz="2800" b="1" dirty="0">
              <a:latin typeface="Century Gothic" panose="020B0502020202020204" pitchFamily="34" charset="0"/>
            </a:endParaRPr>
          </a:p>
        </p:txBody>
      </p:sp>
      <p:sp>
        <p:nvSpPr>
          <p:cNvPr id="13" name="TextBox 12"/>
          <p:cNvSpPr txBox="1"/>
          <p:nvPr/>
        </p:nvSpPr>
        <p:spPr>
          <a:xfrm>
            <a:off x="6823326" y="5836404"/>
            <a:ext cx="2116285" cy="523220"/>
          </a:xfrm>
          <a:prstGeom prst="rect">
            <a:avLst/>
          </a:prstGeom>
          <a:noFill/>
        </p:spPr>
        <p:txBody>
          <a:bodyPr wrap="none" rtlCol="0">
            <a:spAutoFit/>
          </a:bodyPr>
          <a:lstStyle/>
          <a:p>
            <a:r>
              <a:rPr lang="en-GB" sz="2800" b="1" dirty="0" smtClean="0">
                <a:latin typeface="Century Gothic" panose="020B0502020202020204" pitchFamily="34" charset="0"/>
              </a:rPr>
              <a:t>Pandemics</a:t>
            </a:r>
            <a:endParaRPr lang="en-GB" sz="2800" b="1" dirty="0">
              <a:latin typeface="Century Gothic" panose="020B0502020202020204" pitchFamily="34" charset="0"/>
            </a:endParaRPr>
          </a:p>
        </p:txBody>
      </p:sp>
      <p:sp>
        <p:nvSpPr>
          <p:cNvPr id="14" name="TextBox 13"/>
          <p:cNvSpPr txBox="1"/>
          <p:nvPr/>
        </p:nvSpPr>
        <p:spPr>
          <a:xfrm>
            <a:off x="2010062" y="1412776"/>
            <a:ext cx="4377380" cy="523220"/>
          </a:xfrm>
          <a:prstGeom prst="rect">
            <a:avLst/>
          </a:prstGeom>
          <a:noFill/>
        </p:spPr>
        <p:txBody>
          <a:bodyPr wrap="square" rtlCol="0">
            <a:spAutoFit/>
          </a:bodyPr>
          <a:lstStyle/>
          <a:p>
            <a:pPr algn="ctr"/>
            <a:r>
              <a:rPr lang="en-GB" sz="2800" b="1" dirty="0" smtClean="0">
                <a:latin typeface="Century Gothic" panose="020B0502020202020204" pitchFamily="34" charset="0"/>
              </a:rPr>
              <a:t>Information Campaigns</a:t>
            </a:r>
            <a:endParaRPr lang="en-GB" sz="2800" b="1" dirty="0">
              <a:latin typeface="Century Gothic" panose="020B0502020202020204" pitchFamily="34" charset="0"/>
            </a:endParaRPr>
          </a:p>
        </p:txBody>
      </p:sp>
      <p:sp>
        <p:nvSpPr>
          <p:cNvPr id="16" name="TextBox 15"/>
          <p:cNvSpPr txBox="1"/>
          <p:nvPr/>
        </p:nvSpPr>
        <p:spPr>
          <a:xfrm>
            <a:off x="3265503" y="5951021"/>
            <a:ext cx="2753970" cy="646331"/>
          </a:xfrm>
          <a:prstGeom prst="rect">
            <a:avLst/>
          </a:prstGeom>
          <a:noFill/>
        </p:spPr>
        <p:txBody>
          <a:bodyPr wrap="square" rtlCol="0">
            <a:spAutoFit/>
          </a:bodyPr>
          <a:lstStyle/>
          <a:p>
            <a:pPr algn="ctr"/>
            <a:r>
              <a:rPr lang="en-US" b="1" i="1" dirty="0" smtClean="0">
                <a:solidFill>
                  <a:srgbClr val="C00000"/>
                </a:solidFill>
                <a:latin typeface="Century Gothic" panose="020B0502020202020204" pitchFamily="34" charset="0"/>
              </a:rPr>
              <a:t>How can we deal with them?</a:t>
            </a:r>
            <a:endParaRPr lang="en-SG" b="1" i="1" dirty="0">
              <a:solidFill>
                <a:srgbClr val="C00000"/>
              </a:solidFill>
              <a:latin typeface="Century Gothic" panose="020B0502020202020204" pitchFamily="34" charset="0"/>
            </a:endParaRPr>
          </a:p>
        </p:txBody>
      </p:sp>
      <p:pic>
        <p:nvPicPr>
          <p:cNvPr id="2050" name="Picture 2" descr="F:\TD Pgm Photos\CT_EX Northstar_MINDEFFB.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11560" y="4421812"/>
            <a:ext cx="1915139" cy="146029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1" name="Picture 3" descr="F:\TD Pgm Photos\cyber2_MINDEF.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773016" y="1535787"/>
            <a:ext cx="1792327" cy="119413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6714046" y="4365189"/>
            <a:ext cx="2148275" cy="830997"/>
          </a:xfrm>
          <a:prstGeom prst="rect">
            <a:avLst/>
          </a:prstGeom>
          <a:noFill/>
        </p:spPr>
        <p:txBody>
          <a:bodyPr wrap="square" rtlCol="0">
            <a:spAutoFit/>
          </a:bodyPr>
          <a:lstStyle/>
          <a:p>
            <a:pPr algn="ctr"/>
            <a:r>
              <a:rPr lang="en-GB" sz="2400" b="1" dirty="0" smtClean="0">
                <a:solidFill>
                  <a:schemeClr val="tx1">
                    <a:lumMod val="65000"/>
                    <a:lumOff val="35000"/>
                  </a:schemeClr>
                </a:solidFill>
                <a:latin typeface="Century Gothic" panose="020B0502020202020204" pitchFamily="34" charset="0"/>
              </a:rPr>
              <a:t>Ageing population</a:t>
            </a:r>
            <a:endParaRPr lang="en-GB" sz="2400" b="1" dirty="0">
              <a:solidFill>
                <a:schemeClr val="tx1">
                  <a:lumMod val="65000"/>
                  <a:lumOff val="35000"/>
                </a:schemeClr>
              </a:solidFill>
              <a:latin typeface="Century Gothic" panose="020B0502020202020204" pitchFamily="34" charset="0"/>
            </a:endParaRPr>
          </a:p>
        </p:txBody>
      </p:sp>
      <p:sp>
        <p:nvSpPr>
          <p:cNvPr id="22" name="TextBox 21"/>
          <p:cNvSpPr txBox="1"/>
          <p:nvPr/>
        </p:nvSpPr>
        <p:spPr>
          <a:xfrm>
            <a:off x="1492330" y="3076099"/>
            <a:ext cx="4315487" cy="461665"/>
          </a:xfrm>
          <a:prstGeom prst="rect">
            <a:avLst/>
          </a:prstGeom>
          <a:noFill/>
        </p:spPr>
        <p:txBody>
          <a:bodyPr wrap="square" rtlCol="0">
            <a:spAutoFit/>
          </a:bodyPr>
          <a:lstStyle/>
          <a:p>
            <a:pPr algn="ctr"/>
            <a:r>
              <a:rPr lang="en-GB" sz="2400" b="1" dirty="0" smtClean="0">
                <a:solidFill>
                  <a:schemeClr val="tx1">
                    <a:lumMod val="65000"/>
                    <a:lumOff val="35000"/>
                  </a:schemeClr>
                </a:solidFill>
                <a:latin typeface="Century Gothic" panose="020B0502020202020204" pitchFamily="34" charset="0"/>
              </a:rPr>
              <a:t>Structural unemployment</a:t>
            </a:r>
            <a:endParaRPr lang="en-GB" sz="2400" b="1" dirty="0">
              <a:solidFill>
                <a:schemeClr val="tx1">
                  <a:lumMod val="65000"/>
                  <a:lumOff val="35000"/>
                </a:schemeClr>
              </a:solidFill>
              <a:latin typeface="Century Gothic" panose="020B0502020202020204" pitchFamily="34" charset="0"/>
            </a:endParaRPr>
          </a:p>
        </p:txBody>
      </p:sp>
      <p:sp>
        <p:nvSpPr>
          <p:cNvPr id="23" name="TextBox 22"/>
          <p:cNvSpPr txBox="1"/>
          <p:nvPr/>
        </p:nvSpPr>
        <p:spPr>
          <a:xfrm>
            <a:off x="5263920" y="5278863"/>
            <a:ext cx="2311282" cy="461665"/>
          </a:xfrm>
          <a:prstGeom prst="rect">
            <a:avLst/>
          </a:prstGeom>
          <a:noFill/>
        </p:spPr>
        <p:txBody>
          <a:bodyPr wrap="square" rtlCol="0">
            <a:spAutoFit/>
          </a:bodyPr>
          <a:lstStyle/>
          <a:p>
            <a:pPr algn="ctr"/>
            <a:r>
              <a:rPr lang="en-GB" sz="2400" b="1" dirty="0" smtClean="0">
                <a:solidFill>
                  <a:schemeClr val="tx1">
                    <a:lumMod val="65000"/>
                    <a:lumOff val="35000"/>
                  </a:schemeClr>
                </a:solidFill>
                <a:latin typeface="Century Gothic" panose="020B0502020202020204" pitchFamily="34" charset="0"/>
              </a:rPr>
              <a:t>Haze</a:t>
            </a:r>
            <a:endParaRPr lang="en-GB" sz="2400" b="1" dirty="0">
              <a:solidFill>
                <a:schemeClr val="tx1">
                  <a:lumMod val="65000"/>
                  <a:lumOff val="35000"/>
                </a:schemeClr>
              </a:solidFill>
              <a:latin typeface="Century Gothic" panose="020B0502020202020204" pitchFamily="34" charset="0"/>
            </a:endParaRPr>
          </a:p>
        </p:txBody>
      </p:sp>
      <p:grpSp>
        <p:nvGrpSpPr>
          <p:cNvPr id="26" name="Group 25"/>
          <p:cNvGrpSpPr/>
          <p:nvPr/>
        </p:nvGrpSpPr>
        <p:grpSpPr>
          <a:xfrm>
            <a:off x="6889735" y="3766082"/>
            <a:ext cx="457200" cy="548640"/>
            <a:chOff x="3892550" y="7983538"/>
            <a:chExt cx="354013" cy="465137"/>
          </a:xfrm>
          <a:solidFill>
            <a:srgbClr val="00B050"/>
          </a:solidFill>
        </p:grpSpPr>
        <p:sp>
          <p:nvSpPr>
            <p:cNvPr id="27" name="Rounded Rectangle 26"/>
            <p:cNvSpPr/>
            <p:nvPr/>
          </p:nvSpPr>
          <p:spPr>
            <a:xfrm>
              <a:off x="3984625" y="8080375"/>
              <a:ext cx="149225" cy="368300"/>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28" name="Oval 27"/>
            <p:cNvSpPr/>
            <p:nvPr/>
          </p:nvSpPr>
          <p:spPr>
            <a:xfrm>
              <a:off x="3943350" y="7983538"/>
              <a:ext cx="236538" cy="23495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29" name="Rounded Rectangle 28"/>
            <p:cNvSpPr/>
            <p:nvPr/>
          </p:nvSpPr>
          <p:spPr>
            <a:xfrm rot="19115001" flipH="1">
              <a:off x="3892550" y="8243888"/>
              <a:ext cx="144463" cy="46037"/>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0" name="Rounded Rectangle 29"/>
            <p:cNvSpPr/>
            <p:nvPr/>
          </p:nvSpPr>
          <p:spPr>
            <a:xfrm rot="2381177" flipH="1">
              <a:off x="4102100" y="8259763"/>
              <a:ext cx="144463" cy="47625"/>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grpSp>
      <p:grpSp>
        <p:nvGrpSpPr>
          <p:cNvPr id="31" name="Group 30"/>
          <p:cNvGrpSpPr/>
          <p:nvPr/>
        </p:nvGrpSpPr>
        <p:grpSpPr>
          <a:xfrm>
            <a:off x="7569835" y="3768891"/>
            <a:ext cx="457200" cy="548640"/>
            <a:chOff x="3892550" y="7983538"/>
            <a:chExt cx="354013" cy="465137"/>
          </a:xfrm>
          <a:solidFill>
            <a:srgbClr val="02ADF0"/>
          </a:solidFill>
        </p:grpSpPr>
        <p:sp>
          <p:nvSpPr>
            <p:cNvPr id="32" name="Rounded Rectangle 31"/>
            <p:cNvSpPr/>
            <p:nvPr/>
          </p:nvSpPr>
          <p:spPr>
            <a:xfrm>
              <a:off x="3984625" y="8080375"/>
              <a:ext cx="149225" cy="368300"/>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3" name="Oval 32"/>
            <p:cNvSpPr/>
            <p:nvPr/>
          </p:nvSpPr>
          <p:spPr>
            <a:xfrm>
              <a:off x="3943350" y="7983538"/>
              <a:ext cx="236538" cy="23495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4" name="Rounded Rectangle 33"/>
            <p:cNvSpPr/>
            <p:nvPr/>
          </p:nvSpPr>
          <p:spPr>
            <a:xfrm rot="19115001" flipH="1">
              <a:off x="3892550" y="8243888"/>
              <a:ext cx="144463" cy="46037"/>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5" name="Rounded Rectangle 34"/>
            <p:cNvSpPr/>
            <p:nvPr/>
          </p:nvSpPr>
          <p:spPr>
            <a:xfrm rot="2381177" flipH="1">
              <a:off x="4102100" y="8259763"/>
              <a:ext cx="144463" cy="47625"/>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grpSp>
      <p:grpSp>
        <p:nvGrpSpPr>
          <p:cNvPr id="36" name="Group 35"/>
          <p:cNvGrpSpPr/>
          <p:nvPr/>
        </p:nvGrpSpPr>
        <p:grpSpPr>
          <a:xfrm>
            <a:off x="8308618" y="3771700"/>
            <a:ext cx="457200" cy="548640"/>
            <a:chOff x="3892550" y="7983538"/>
            <a:chExt cx="354013" cy="465137"/>
          </a:xfrm>
          <a:solidFill>
            <a:srgbClr val="02ADF0"/>
          </a:solidFill>
        </p:grpSpPr>
        <p:sp>
          <p:nvSpPr>
            <p:cNvPr id="37" name="Rounded Rectangle 36"/>
            <p:cNvSpPr/>
            <p:nvPr/>
          </p:nvSpPr>
          <p:spPr>
            <a:xfrm>
              <a:off x="3984625" y="8080375"/>
              <a:ext cx="149225" cy="368300"/>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8" name="Oval 37"/>
            <p:cNvSpPr/>
            <p:nvPr/>
          </p:nvSpPr>
          <p:spPr>
            <a:xfrm>
              <a:off x="3943350" y="7983538"/>
              <a:ext cx="236538" cy="23495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9" name="Rounded Rectangle 38"/>
            <p:cNvSpPr/>
            <p:nvPr/>
          </p:nvSpPr>
          <p:spPr>
            <a:xfrm rot="19115001" flipH="1">
              <a:off x="3892550" y="8243888"/>
              <a:ext cx="144463" cy="46037"/>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40" name="Rounded Rectangle 39"/>
            <p:cNvSpPr/>
            <p:nvPr/>
          </p:nvSpPr>
          <p:spPr>
            <a:xfrm rot="2381177" flipH="1">
              <a:off x="4102100" y="8259763"/>
              <a:ext cx="144463" cy="47625"/>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grpSp>
      <p:grpSp>
        <p:nvGrpSpPr>
          <p:cNvPr id="41" name="Group 40"/>
          <p:cNvGrpSpPr/>
          <p:nvPr/>
        </p:nvGrpSpPr>
        <p:grpSpPr>
          <a:xfrm>
            <a:off x="793748" y="1404713"/>
            <a:ext cx="1063625" cy="913363"/>
            <a:chOff x="6591301" y="2052638"/>
            <a:chExt cx="1250950" cy="1203325"/>
          </a:xfrm>
          <a:solidFill>
            <a:srgbClr val="002060"/>
          </a:solidFill>
        </p:grpSpPr>
        <p:sp>
          <p:nvSpPr>
            <p:cNvPr id="42" name="Freeform 79"/>
            <p:cNvSpPr>
              <a:spLocks/>
            </p:cNvSpPr>
            <p:nvPr/>
          </p:nvSpPr>
          <p:spPr bwMode="auto">
            <a:xfrm>
              <a:off x="6591301" y="2122488"/>
              <a:ext cx="701675" cy="1125538"/>
            </a:xfrm>
            <a:custGeom>
              <a:avLst/>
              <a:gdLst>
                <a:gd name="T0" fmla="*/ 168 w 442"/>
                <a:gd name="T1" fmla="*/ 0 h 709"/>
                <a:gd name="T2" fmla="*/ 184 w 442"/>
                <a:gd name="T3" fmla="*/ 3 h 709"/>
                <a:gd name="T4" fmla="*/ 200 w 442"/>
                <a:gd name="T5" fmla="*/ 13 h 709"/>
                <a:gd name="T6" fmla="*/ 211 w 442"/>
                <a:gd name="T7" fmla="*/ 26 h 709"/>
                <a:gd name="T8" fmla="*/ 219 w 442"/>
                <a:gd name="T9" fmla="*/ 44 h 709"/>
                <a:gd name="T10" fmla="*/ 222 w 442"/>
                <a:gd name="T11" fmla="*/ 65 h 709"/>
                <a:gd name="T12" fmla="*/ 219 w 442"/>
                <a:gd name="T13" fmla="*/ 84 h 709"/>
                <a:gd name="T14" fmla="*/ 212 w 442"/>
                <a:gd name="T15" fmla="*/ 101 h 709"/>
                <a:gd name="T16" fmla="*/ 201 w 442"/>
                <a:gd name="T17" fmla="*/ 114 h 709"/>
                <a:gd name="T18" fmla="*/ 189 w 442"/>
                <a:gd name="T19" fmla="*/ 124 h 709"/>
                <a:gd name="T20" fmla="*/ 186 w 442"/>
                <a:gd name="T21" fmla="*/ 139 h 709"/>
                <a:gd name="T22" fmla="*/ 216 w 442"/>
                <a:gd name="T23" fmla="*/ 149 h 709"/>
                <a:gd name="T24" fmla="*/ 294 w 442"/>
                <a:gd name="T25" fmla="*/ 223 h 709"/>
                <a:gd name="T26" fmla="*/ 341 w 442"/>
                <a:gd name="T27" fmla="*/ 176 h 709"/>
                <a:gd name="T28" fmla="*/ 355 w 442"/>
                <a:gd name="T29" fmla="*/ 172 h 709"/>
                <a:gd name="T30" fmla="*/ 366 w 442"/>
                <a:gd name="T31" fmla="*/ 174 h 709"/>
                <a:gd name="T32" fmla="*/ 376 w 442"/>
                <a:gd name="T33" fmla="*/ 179 h 709"/>
                <a:gd name="T34" fmla="*/ 382 w 442"/>
                <a:gd name="T35" fmla="*/ 185 h 709"/>
                <a:gd name="T36" fmla="*/ 387 w 442"/>
                <a:gd name="T37" fmla="*/ 189 h 709"/>
                <a:gd name="T38" fmla="*/ 388 w 442"/>
                <a:gd name="T39" fmla="*/ 192 h 709"/>
                <a:gd name="T40" fmla="*/ 294 w 442"/>
                <a:gd name="T41" fmla="*/ 275 h 709"/>
                <a:gd name="T42" fmla="*/ 216 w 442"/>
                <a:gd name="T43" fmla="*/ 212 h 709"/>
                <a:gd name="T44" fmla="*/ 216 w 442"/>
                <a:gd name="T45" fmla="*/ 372 h 709"/>
                <a:gd name="T46" fmla="*/ 330 w 442"/>
                <a:gd name="T47" fmla="*/ 413 h 709"/>
                <a:gd name="T48" fmla="*/ 395 w 442"/>
                <a:gd name="T49" fmla="*/ 555 h 709"/>
                <a:gd name="T50" fmla="*/ 424 w 442"/>
                <a:gd name="T51" fmla="*/ 545 h 709"/>
                <a:gd name="T52" fmla="*/ 442 w 442"/>
                <a:gd name="T53" fmla="*/ 563 h 709"/>
                <a:gd name="T54" fmla="*/ 380 w 442"/>
                <a:gd name="T55" fmla="*/ 617 h 709"/>
                <a:gd name="T56" fmla="*/ 366 w 442"/>
                <a:gd name="T57" fmla="*/ 593 h 709"/>
                <a:gd name="T58" fmla="*/ 279 w 442"/>
                <a:gd name="T59" fmla="*/ 469 h 709"/>
                <a:gd name="T60" fmla="*/ 190 w 442"/>
                <a:gd name="T61" fmla="*/ 447 h 709"/>
                <a:gd name="T62" fmla="*/ 106 w 442"/>
                <a:gd name="T63" fmla="*/ 659 h 709"/>
                <a:gd name="T64" fmla="*/ 134 w 442"/>
                <a:gd name="T65" fmla="*/ 674 h 709"/>
                <a:gd name="T66" fmla="*/ 128 w 442"/>
                <a:gd name="T67" fmla="*/ 709 h 709"/>
                <a:gd name="T68" fmla="*/ 43 w 442"/>
                <a:gd name="T69" fmla="*/ 695 h 709"/>
                <a:gd name="T70" fmla="*/ 116 w 442"/>
                <a:gd name="T71" fmla="*/ 391 h 709"/>
                <a:gd name="T72" fmla="*/ 109 w 442"/>
                <a:gd name="T73" fmla="*/ 390 h 709"/>
                <a:gd name="T74" fmla="*/ 118 w 442"/>
                <a:gd name="T75" fmla="*/ 205 h 709"/>
                <a:gd name="T76" fmla="*/ 52 w 442"/>
                <a:gd name="T77" fmla="*/ 241 h 709"/>
                <a:gd name="T78" fmla="*/ 77 w 442"/>
                <a:gd name="T79" fmla="*/ 346 h 709"/>
                <a:gd name="T80" fmla="*/ 68 w 442"/>
                <a:gd name="T81" fmla="*/ 355 h 709"/>
                <a:gd name="T82" fmla="*/ 59 w 442"/>
                <a:gd name="T83" fmla="*/ 359 h 709"/>
                <a:gd name="T84" fmla="*/ 52 w 442"/>
                <a:gd name="T85" fmla="*/ 359 h 709"/>
                <a:gd name="T86" fmla="*/ 47 w 442"/>
                <a:gd name="T87" fmla="*/ 357 h 709"/>
                <a:gd name="T88" fmla="*/ 44 w 442"/>
                <a:gd name="T89" fmla="*/ 355 h 709"/>
                <a:gd name="T90" fmla="*/ 43 w 442"/>
                <a:gd name="T91" fmla="*/ 354 h 709"/>
                <a:gd name="T92" fmla="*/ 0 w 442"/>
                <a:gd name="T93" fmla="*/ 225 h 709"/>
                <a:gd name="T94" fmla="*/ 142 w 442"/>
                <a:gd name="T95" fmla="*/ 136 h 709"/>
                <a:gd name="T96" fmla="*/ 146 w 442"/>
                <a:gd name="T97" fmla="*/ 123 h 709"/>
                <a:gd name="T98" fmla="*/ 134 w 442"/>
                <a:gd name="T99" fmla="*/ 113 h 709"/>
                <a:gd name="T100" fmla="*/ 124 w 442"/>
                <a:gd name="T101" fmla="*/ 99 h 709"/>
                <a:gd name="T102" fmla="*/ 118 w 442"/>
                <a:gd name="T103" fmla="*/ 83 h 709"/>
                <a:gd name="T104" fmla="*/ 116 w 442"/>
                <a:gd name="T105" fmla="*/ 65 h 709"/>
                <a:gd name="T106" fmla="*/ 118 w 442"/>
                <a:gd name="T107" fmla="*/ 44 h 709"/>
                <a:gd name="T108" fmla="*/ 127 w 442"/>
                <a:gd name="T109" fmla="*/ 26 h 709"/>
                <a:gd name="T110" fmla="*/ 138 w 442"/>
                <a:gd name="T111" fmla="*/ 13 h 709"/>
                <a:gd name="T112" fmla="*/ 151 w 442"/>
                <a:gd name="T113" fmla="*/ 3 h 709"/>
                <a:gd name="T114" fmla="*/ 168 w 442"/>
                <a:gd name="T115"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2" h="709">
                  <a:moveTo>
                    <a:pt x="168" y="0"/>
                  </a:moveTo>
                  <a:lnTo>
                    <a:pt x="184" y="3"/>
                  </a:lnTo>
                  <a:lnTo>
                    <a:pt x="200" y="13"/>
                  </a:lnTo>
                  <a:lnTo>
                    <a:pt x="211" y="26"/>
                  </a:lnTo>
                  <a:lnTo>
                    <a:pt x="219" y="44"/>
                  </a:lnTo>
                  <a:lnTo>
                    <a:pt x="222" y="65"/>
                  </a:lnTo>
                  <a:lnTo>
                    <a:pt x="219" y="84"/>
                  </a:lnTo>
                  <a:lnTo>
                    <a:pt x="212" y="101"/>
                  </a:lnTo>
                  <a:lnTo>
                    <a:pt x="201" y="114"/>
                  </a:lnTo>
                  <a:lnTo>
                    <a:pt x="189" y="124"/>
                  </a:lnTo>
                  <a:lnTo>
                    <a:pt x="186" y="139"/>
                  </a:lnTo>
                  <a:lnTo>
                    <a:pt x="216" y="149"/>
                  </a:lnTo>
                  <a:lnTo>
                    <a:pt x="294" y="223"/>
                  </a:lnTo>
                  <a:lnTo>
                    <a:pt x="341" y="176"/>
                  </a:lnTo>
                  <a:lnTo>
                    <a:pt x="355" y="172"/>
                  </a:lnTo>
                  <a:lnTo>
                    <a:pt x="366" y="174"/>
                  </a:lnTo>
                  <a:lnTo>
                    <a:pt x="376" y="179"/>
                  </a:lnTo>
                  <a:lnTo>
                    <a:pt x="382" y="185"/>
                  </a:lnTo>
                  <a:lnTo>
                    <a:pt x="387" y="189"/>
                  </a:lnTo>
                  <a:lnTo>
                    <a:pt x="388" y="192"/>
                  </a:lnTo>
                  <a:lnTo>
                    <a:pt x="294" y="275"/>
                  </a:lnTo>
                  <a:lnTo>
                    <a:pt x="216" y="212"/>
                  </a:lnTo>
                  <a:lnTo>
                    <a:pt x="216" y="372"/>
                  </a:lnTo>
                  <a:lnTo>
                    <a:pt x="330" y="413"/>
                  </a:lnTo>
                  <a:lnTo>
                    <a:pt x="395" y="555"/>
                  </a:lnTo>
                  <a:lnTo>
                    <a:pt x="424" y="545"/>
                  </a:lnTo>
                  <a:lnTo>
                    <a:pt x="442" y="563"/>
                  </a:lnTo>
                  <a:lnTo>
                    <a:pt x="380" y="617"/>
                  </a:lnTo>
                  <a:lnTo>
                    <a:pt x="366" y="593"/>
                  </a:lnTo>
                  <a:lnTo>
                    <a:pt x="279" y="469"/>
                  </a:lnTo>
                  <a:lnTo>
                    <a:pt x="190" y="447"/>
                  </a:lnTo>
                  <a:lnTo>
                    <a:pt x="106" y="659"/>
                  </a:lnTo>
                  <a:lnTo>
                    <a:pt x="134" y="674"/>
                  </a:lnTo>
                  <a:lnTo>
                    <a:pt x="128" y="709"/>
                  </a:lnTo>
                  <a:lnTo>
                    <a:pt x="43" y="695"/>
                  </a:lnTo>
                  <a:lnTo>
                    <a:pt x="116" y="391"/>
                  </a:lnTo>
                  <a:lnTo>
                    <a:pt x="109" y="390"/>
                  </a:lnTo>
                  <a:lnTo>
                    <a:pt x="118" y="205"/>
                  </a:lnTo>
                  <a:lnTo>
                    <a:pt x="52" y="241"/>
                  </a:lnTo>
                  <a:lnTo>
                    <a:pt x="77" y="346"/>
                  </a:lnTo>
                  <a:lnTo>
                    <a:pt x="68" y="355"/>
                  </a:lnTo>
                  <a:lnTo>
                    <a:pt x="59" y="359"/>
                  </a:lnTo>
                  <a:lnTo>
                    <a:pt x="52" y="359"/>
                  </a:lnTo>
                  <a:lnTo>
                    <a:pt x="47" y="357"/>
                  </a:lnTo>
                  <a:lnTo>
                    <a:pt x="44" y="355"/>
                  </a:lnTo>
                  <a:lnTo>
                    <a:pt x="43" y="354"/>
                  </a:lnTo>
                  <a:lnTo>
                    <a:pt x="0" y="225"/>
                  </a:lnTo>
                  <a:lnTo>
                    <a:pt x="142" y="136"/>
                  </a:lnTo>
                  <a:lnTo>
                    <a:pt x="146" y="123"/>
                  </a:lnTo>
                  <a:lnTo>
                    <a:pt x="134" y="113"/>
                  </a:lnTo>
                  <a:lnTo>
                    <a:pt x="124" y="99"/>
                  </a:lnTo>
                  <a:lnTo>
                    <a:pt x="118" y="83"/>
                  </a:lnTo>
                  <a:lnTo>
                    <a:pt x="116" y="65"/>
                  </a:lnTo>
                  <a:lnTo>
                    <a:pt x="118" y="44"/>
                  </a:lnTo>
                  <a:lnTo>
                    <a:pt x="127" y="26"/>
                  </a:lnTo>
                  <a:lnTo>
                    <a:pt x="138" y="13"/>
                  </a:lnTo>
                  <a:lnTo>
                    <a:pt x="151" y="3"/>
                  </a:lnTo>
                  <a:lnTo>
                    <a:pt x="168"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3" name="Freeform 80"/>
            <p:cNvSpPr>
              <a:spLocks/>
            </p:cNvSpPr>
            <p:nvPr/>
          </p:nvSpPr>
          <p:spPr bwMode="auto">
            <a:xfrm>
              <a:off x="6935788" y="2132013"/>
              <a:ext cx="703263" cy="1123950"/>
            </a:xfrm>
            <a:custGeom>
              <a:avLst/>
              <a:gdLst>
                <a:gd name="T0" fmla="*/ 170 w 443"/>
                <a:gd name="T1" fmla="*/ 0 h 708"/>
                <a:gd name="T2" fmla="*/ 186 w 443"/>
                <a:gd name="T3" fmla="*/ 3 h 708"/>
                <a:gd name="T4" fmla="*/ 201 w 443"/>
                <a:gd name="T5" fmla="*/ 12 h 708"/>
                <a:gd name="T6" fmla="*/ 212 w 443"/>
                <a:gd name="T7" fmla="*/ 26 h 708"/>
                <a:gd name="T8" fmla="*/ 219 w 443"/>
                <a:gd name="T9" fmla="*/ 44 h 708"/>
                <a:gd name="T10" fmla="*/ 222 w 443"/>
                <a:gd name="T11" fmla="*/ 64 h 708"/>
                <a:gd name="T12" fmla="*/ 220 w 443"/>
                <a:gd name="T13" fmla="*/ 84 h 708"/>
                <a:gd name="T14" fmla="*/ 214 w 443"/>
                <a:gd name="T15" fmla="*/ 100 h 708"/>
                <a:gd name="T16" fmla="*/ 203 w 443"/>
                <a:gd name="T17" fmla="*/ 114 h 708"/>
                <a:gd name="T18" fmla="*/ 189 w 443"/>
                <a:gd name="T19" fmla="*/ 124 h 708"/>
                <a:gd name="T20" fmla="*/ 187 w 443"/>
                <a:gd name="T21" fmla="*/ 139 h 708"/>
                <a:gd name="T22" fmla="*/ 218 w 443"/>
                <a:gd name="T23" fmla="*/ 150 h 708"/>
                <a:gd name="T24" fmla="*/ 296 w 443"/>
                <a:gd name="T25" fmla="*/ 223 h 708"/>
                <a:gd name="T26" fmla="*/ 343 w 443"/>
                <a:gd name="T27" fmla="*/ 176 h 708"/>
                <a:gd name="T28" fmla="*/ 357 w 443"/>
                <a:gd name="T29" fmla="*/ 173 h 708"/>
                <a:gd name="T30" fmla="*/ 368 w 443"/>
                <a:gd name="T31" fmla="*/ 173 h 708"/>
                <a:gd name="T32" fmla="*/ 377 w 443"/>
                <a:gd name="T33" fmla="*/ 179 h 708"/>
                <a:gd name="T34" fmla="*/ 383 w 443"/>
                <a:gd name="T35" fmla="*/ 184 h 708"/>
                <a:gd name="T36" fmla="*/ 387 w 443"/>
                <a:gd name="T37" fmla="*/ 188 h 708"/>
                <a:gd name="T38" fmla="*/ 388 w 443"/>
                <a:gd name="T39" fmla="*/ 191 h 708"/>
                <a:gd name="T40" fmla="*/ 296 w 443"/>
                <a:gd name="T41" fmla="*/ 275 h 708"/>
                <a:gd name="T42" fmla="*/ 218 w 443"/>
                <a:gd name="T43" fmla="*/ 213 h 708"/>
                <a:gd name="T44" fmla="*/ 218 w 443"/>
                <a:gd name="T45" fmla="*/ 371 h 708"/>
                <a:gd name="T46" fmla="*/ 332 w 443"/>
                <a:gd name="T47" fmla="*/ 413 h 708"/>
                <a:gd name="T48" fmla="*/ 396 w 443"/>
                <a:gd name="T49" fmla="*/ 554 h 708"/>
                <a:gd name="T50" fmla="*/ 425 w 443"/>
                <a:gd name="T51" fmla="*/ 545 h 708"/>
                <a:gd name="T52" fmla="*/ 443 w 443"/>
                <a:gd name="T53" fmla="*/ 562 h 708"/>
                <a:gd name="T54" fmla="*/ 381 w 443"/>
                <a:gd name="T55" fmla="*/ 616 h 708"/>
                <a:gd name="T56" fmla="*/ 368 w 443"/>
                <a:gd name="T57" fmla="*/ 593 h 708"/>
                <a:gd name="T58" fmla="*/ 281 w 443"/>
                <a:gd name="T59" fmla="*/ 469 h 708"/>
                <a:gd name="T60" fmla="*/ 190 w 443"/>
                <a:gd name="T61" fmla="*/ 447 h 708"/>
                <a:gd name="T62" fmla="*/ 108 w 443"/>
                <a:gd name="T63" fmla="*/ 659 h 708"/>
                <a:gd name="T64" fmla="*/ 135 w 443"/>
                <a:gd name="T65" fmla="*/ 674 h 708"/>
                <a:gd name="T66" fmla="*/ 128 w 443"/>
                <a:gd name="T67" fmla="*/ 708 h 708"/>
                <a:gd name="T68" fmla="*/ 44 w 443"/>
                <a:gd name="T69" fmla="*/ 695 h 708"/>
                <a:gd name="T70" fmla="*/ 117 w 443"/>
                <a:gd name="T71" fmla="*/ 391 h 708"/>
                <a:gd name="T72" fmla="*/ 110 w 443"/>
                <a:gd name="T73" fmla="*/ 389 h 708"/>
                <a:gd name="T74" fmla="*/ 120 w 443"/>
                <a:gd name="T75" fmla="*/ 205 h 708"/>
                <a:gd name="T76" fmla="*/ 54 w 443"/>
                <a:gd name="T77" fmla="*/ 241 h 708"/>
                <a:gd name="T78" fmla="*/ 79 w 443"/>
                <a:gd name="T79" fmla="*/ 346 h 708"/>
                <a:gd name="T80" fmla="*/ 69 w 443"/>
                <a:gd name="T81" fmla="*/ 355 h 708"/>
                <a:gd name="T82" fmla="*/ 61 w 443"/>
                <a:gd name="T83" fmla="*/ 359 h 708"/>
                <a:gd name="T84" fmla="*/ 54 w 443"/>
                <a:gd name="T85" fmla="*/ 359 h 708"/>
                <a:gd name="T86" fmla="*/ 49 w 443"/>
                <a:gd name="T87" fmla="*/ 356 h 708"/>
                <a:gd name="T88" fmla="*/ 46 w 443"/>
                <a:gd name="T89" fmla="*/ 355 h 708"/>
                <a:gd name="T90" fmla="*/ 44 w 443"/>
                <a:gd name="T91" fmla="*/ 353 h 708"/>
                <a:gd name="T92" fmla="*/ 0 w 443"/>
                <a:gd name="T93" fmla="*/ 224 h 708"/>
                <a:gd name="T94" fmla="*/ 143 w 443"/>
                <a:gd name="T95" fmla="*/ 136 h 708"/>
                <a:gd name="T96" fmla="*/ 148 w 443"/>
                <a:gd name="T97" fmla="*/ 122 h 708"/>
                <a:gd name="T98" fmla="*/ 135 w 443"/>
                <a:gd name="T99" fmla="*/ 113 h 708"/>
                <a:gd name="T100" fmla="*/ 126 w 443"/>
                <a:gd name="T101" fmla="*/ 99 h 708"/>
                <a:gd name="T102" fmla="*/ 120 w 443"/>
                <a:gd name="T103" fmla="*/ 82 h 708"/>
                <a:gd name="T104" fmla="*/ 117 w 443"/>
                <a:gd name="T105" fmla="*/ 64 h 708"/>
                <a:gd name="T106" fmla="*/ 120 w 443"/>
                <a:gd name="T107" fmla="*/ 44 h 708"/>
                <a:gd name="T108" fmla="*/ 127 w 443"/>
                <a:gd name="T109" fmla="*/ 26 h 708"/>
                <a:gd name="T110" fmla="*/ 139 w 443"/>
                <a:gd name="T111" fmla="*/ 12 h 708"/>
                <a:gd name="T112" fmla="*/ 153 w 443"/>
                <a:gd name="T113" fmla="*/ 3 h 708"/>
                <a:gd name="T114" fmla="*/ 170 w 443"/>
                <a:gd name="T115"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3" h="708">
                  <a:moveTo>
                    <a:pt x="170" y="0"/>
                  </a:moveTo>
                  <a:lnTo>
                    <a:pt x="186" y="3"/>
                  </a:lnTo>
                  <a:lnTo>
                    <a:pt x="201" y="12"/>
                  </a:lnTo>
                  <a:lnTo>
                    <a:pt x="212" y="26"/>
                  </a:lnTo>
                  <a:lnTo>
                    <a:pt x="219" y="44"/>
                  </a:lnTo>
                  <a:lnTo>
                    <a:pt x="222" y="64"/>
                  </a:lnTo>
                  <a:lnTo>
                    <a:pt x="220" y="84"/>
                  </a:lnTo>
                  <a:lnTo>
                    <a:pt x="214" y="100"/>
                  </a:lnTo>
                  <a:lnTo>
                    <a:pt x="203" y="114"/>
                  </a:lnTo>
                  <a:lnTo>
                    <a:pt x="189" y="124"/>
                  </a:lnTo>
                  <a:lnTo>
                    <a:pt x="187" y="139"/>
                  </a:lnTo>
                  <a:lnTo>
                    <a:pt x="218" y="150"/>
                  </a:lnTo>
                  <a:lnTo>
                    <a:pt x="296" y="223"/>
                  </a:lnTo>
                  <a:lnTo>
                    <a:pt x="343" y="176"/>
                  </a:lnTo>
                  <a:lnTo>
                    <a:pt x="357" y="173"/>
                  </a:lnTo>
                  <a:lnTo>
                    <a:pt x="368" y="173"/>
                  </a:lnTo>
                  <a:lnTo>
                    <a:pt x="377" y="179"/>
                  </a:lnTo>
                  <a:lnTo>
                    <a:pt x="383" y="184"/>
                  </a:lnTo>
                  <a:lnTo>
                    <a:pt x="387" y="188"/>
                  </a:lnTo>
                  <a:lnTo>
                    <a:pt x="388" y="191"/>
                  </a:lnTo>
                  <a:lnTo>
                    <a:pt x="296" y="275"/>
                  </a:lnTo>
                  <a:lnTo>
                    <a:pt x="218" y="213"/>
                  </a:lnTo>
                  <a:lnTo>
                    <a:pt x="218" y="371"/>
                  </a:lnTo>
                  <a:lnTo>
                    <a:pt x="332" y="413"/>
                  </a:lnTo>
                  <a:lnTo>
                    <a:pt x="396" y="554"/>
                  </a:lnTo>
                  <a:lnTo>
                    <a:pt x="425" y="545"/>
                  </a:lnTo>
                  <a:lnTo>
                    <a:pt x="443" y="562"/>
                  </a:lnTo>
                  <a:lnTo>
                    <a:pt x="381" y="616"/>
                  </a:lnTo>
                  <a:lnTo>
                    <a:pt x="368" y="593"/>
                  </a:lnTo>
                  <a:lnTo>
                    <a:pt x="281" y="469"/>
                  </a:lnTo>
                  <a:lnTo>
                    <a:pt x="190" y="447"/>
                  </a:lnTo>
                  <a:lnTo>
                    <a:pt x="108" y="659"/>
                  </a:lnTo>
                  <a:lnTo>
                    <a:pt x="135" y="674"/>
                  </a:lnTo>
                  <a:lnTo>
                    <a:pt x="128" y="708"/>
                  </a:lnTo>
                  <a:lnTo>
                    <a:pt x="44" y="695"/>
                  </a:lnTo>
                  <a:lnTo>
                    <a:pt x="117" y="391"/>
                  </a:lnTo>
                  <a:lnTo>
                    <a:pt x="110" y="389"/>
                  </a:lnTo>
                  <a:lnTo>
                    <a:pt x="120" y="205"/>
                  </a:lnTo>
                  <a:lnTo>
                    <a:pt x="54" y="241"/>
                  </a:lnTo>
                  <a:lnTo>
                    <a:pt x="79" y="346"/>
                  </a:lnTo>
                  <a:lnTo>
                    <a:pt x="69" y="355"/>
                  </a:lnTo>
                  <a:lnTo>
                    <a:pt x="61" y="359"/>
                  </a:lnTo>
                  <a:lnTo>
                    <a:pt x="54" y="359"/>
                  </a:lnTo>
                  <a:lnTo>
                    <a:pt x="49" y="356"/>
                  </a:lnTo>
                  <a:lnTo>
                    <a:pt x="46" y="355"/>
                  </a:lnTo>
                  <a:lnTo>
                    <a:pt x="44" y="353"/>
                  </a:lnTo>
                  <a:lnTo>
                    <a:pt x="0" y="224"/>
                  </a:lnTo>
                  <a:lnTo>
                    <a:pt x="143" y="136"/>
                  </a:lnTo>
                  <a:lnTo>
                    <a:pt x="148" y="122"/>
                  </a:lnTo>
                  <a:lnTo>
                    <a:pt x="135" y="113"/>
                  </a:lnTo>
                  <a:lnTo>
                    <a:pt x="126" y="99"/>
                  </a:lnTo>
                  <a:lnTo>
                    <a:pt x="120" y="82"/>
                  </a:lnTo>
                  <a:lnTo>
                    <a:pt x="117" y="64"/>
                  </a:lnTo>
                  <a:lnTo>
                    <a:pt x="120" y="44"/>
                  </a:lnTo>
                  <a:lnTo>
                    <a:pt x="127" y="26"/>
                  </a:lnTo>
                  <a:lnTo>
                    <a:pt x="139" y="12"/>
                  </a:lnTo>
                  <a:lnTo>
                    <a:pt x="153" y="3"/>
                  </a:lnTo>
                  <a:lnTo>
                    <a:pt x="170"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4" name="Freeform 81"/>
            <p:cNvSpPr>
              <a:spLocks/>
            </p:cNvSpPr>
            <p:nvPr/>
          </p:nvSpPr>
          <p:spPr bwMode="auto">
            <a:xfrm>
              <a:off x="7261226" y="2097088"/>
              <a:ext cx="285750" cy="339725"/>
            </a:xfrm>
            <a:custGeom>
              <a:avLst/>
              <a:gdLst>
                <a:gd name="T0" fmla="*/ 180 w 180"/>
                <a:gd name="T1" fmla="*/ 0 h 214"/>
                <a:gd name="T2" fmla="*/ 180 w 180"/>
                <a:gd name="T3" fmla="*/ 214 h 214"/>
                <a:gd name="T4" fmla="*/ 0 w 180"/>
                <a:gd name="T5" fmla="*/ 122 h 214"/>
                <a:gd name="T6" fmla="*/ 0 w 180"/>
                <a:gd name="T7" fmla="*/ 85 h 214"/>
                <a:gd name="T8" fmla="*/ 180 w 180"/>
                <a:gd name="T9" fmla="*/ 0 h 214"/>
              </a:gdLst>
              <a:ahLst/>
              <a:cxnLst>
                <a:cxn ang="0">
                  <a:pos x="T0" y="T1"/>
                </a:cxn>
                <a:cxn ang="0">
                  <a:pos x="T2" y="T3"/>
                </a:cxn>
                <a:cxn ang="0">
                  <a:pos x="T4" y="T5"/>
                </a:cxn>
                <a:cxn ang="0">
                  <a:pos x="T6" y="T7"/>
                </a:cxn>
                <a:cxn ang="0">
                  <a:pos x="T8" y="T9"/>
                </a:cxn>
              </a:cxnLst>
              <a:rect l="0" t="0" r="r" b="b"/>
              <a:pathLst>
                <a:path w="180" h="214">
                  <a:moveTo>
                    <a:pt x="180" y="0"/>
                  </a:moveTo>
                  <a:lnTo>
                    <a:pt x="180" y="214"/>
                  </a:lnTo>
                  <a:lnTo>
                    <a:pt x="0" y="122"/>
                  </a:lnTo>
                  <a:lnTo>
                    <a:pt x="0" y="85"/>
                  </a:lnTo>
                  <a:lnTo>
                    <a:pt x="180"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5" name="Freeform 82"/>
            <p:cNvSpPr>
              <a:spLocks/>
            </p:cNvSpPr>
            <p:nvPr/>
          </p:nvSpPr>
          <p:spPr bwMode="auto">
            <a:xfrm>
              <a:off x="7497763" y="2097088"/>
              <a:ext cx="109538" cy="339725"/>
            </a:xfrm>
            <a:custGeom>
              <a:avLst/>
              <a:gdLst>
                <a:gd name="T0" fmla="*/ 34 w 69"/>
                <a:gd name="T1" fmla="*/ 0 h 214"/>
                <a:gd name="T2" fmla="*/ 42 w 69"/>
                <a:gd name="T3" fmla="*/ 4 h 214"/>
                <a:gd name="T4" fmla="*/ 51 w 69"/>
                <a:gd name="T5" fmla="*/ 14 h 214"/>
                <a:gd name="T6" fmla="*/ 58 w 69"/>
                <a:gd name="T7" fmla="*/ 31 h 214"/>
                <a:gd name="T8" fmla="*/ 63 w 69"/>
                <a:gd name="T9" fmla="*/ 52 h 214"/>
                <a:gd name="T10" fmla="*/ 67 w 69"/>
                <a:gd name="T11" fmla="*/ 78 h 214"/>
                <a:gd name="T12" fmla="*/ 69 w 69"/>
                <a:gd name="T13" fmla="*/ 107 h 214"/>
                <a:gd name="T14" fmla="*/ 67 w 69"/>
                <a:gd name="T15" fmla="*/ 135 h 214"/>
                <a:gd name="T16" fmla="*/ 63 w 69"/>
                <a:gd name="T17" fmla="*/ 161 h 214"/>
                <a:gd name="T18" fmla="*/ 58 w 69"/>
                <a:gd name="T19" fmla="*/ 183 h 214"/>
                <a:gd name="T20" fmla="*/ 51 w 69"/>
                <a:gd name="T21" fmla="*/ 199 h 214"/>
                <a:gd name="T22" fmla="*/ 42 w 69"/>
                <a:gd name="T23" fmla="*/ 210 h 214"/>
                <a:gd name="T24" fmla="*/ 34 w 69"/>
                <a:gd name="T25" fmla="*/ 214 h 214"/>
                <a:gd name="T26" fmla="*/ 25 w 69"/>
                <a:gd name="T27" fmla="*/ 210 h 214"/>
                <a:gd name="T28" fmla="*/ 16 w 69"/>
                <a:gd name="T29" fmla="*/ 199 h 214"/>
                <a:gd name="T30" fmla="*/ 9 w 69"/>
                <a:gd name="T31" fmla="*/ 183 h 214"/>
                <a:gd name="T32" fmla="*/ 4 w 69"/>
                <a:gd name="T33" fmla="*/ 161 h 214"/>
                <a:gd name="T34" fmla="*/ 0 w 69"/>
                <a:gd name="T35" fmla="*/ 135 h 214"/>
                <a:gd name="T36" fmla="*/ 0 w 69"/>
                <a:gd name="T37" fmla="*/ 107 h 214"/>
                <a:gd name="T38" fmla="*/ 0 w 69"/>
                <a:gd name="T39" fmla="*/ 78 h 214"/>
                <a:gd name="T40" fmla="*/ 4 w 69"/>
                <a:gd name="T41" fmla="*/ 52 h 214"/>
                <a:gd name="T42" fmla="*/ 9 w 69"/>
                <a:gd name="T43" fmla="*/ 31 h 214"/>
                <a:gd name="T44" fmla="*/ 16 w 69"/>
                <a:gd name="T45" fmla="*/ 14 h 214"/>
                <a:gd name="T46" fmla="*/ 25 w 69"/>
                <a:gd name="T47" fmla="*/ 4 h 214"/>
                <a:gd name="T48" fmla="*/ 34 w 69"/>
                <a:gd name="T4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214">
                  <a:moveTo>
                    <a:pt x="34" y="0"/>
                  </a:moveTo>
                  <a:lnTo>
                    <a:pt x="42" y="4"/>
                  </a:lnTo>
                  <a:lnTo>
                    <a:pt x="51" y="14"/>
                  </a:lnTo>
                  <a:lnTo>
                    <a:pt x="58" y="31"/>
                  </a:lnTo>
                  <a:lnTo>
                    <a:pt x="63" y="52"/>
                  </a:lnTo>
                  <a:lnTo>
                    <a:pt x="67" y="78"/>
                  </a:lnTo>
                  <a:lnTo>
                    <a:pt x="69" y="107"/>
                  </a:lnTo>
                  <a:lnTo>
                    <a:pt x="67" y="135"/>
                  </a:lnTo>
                  <a:lnTo>
                    <a:pt x="63" y="161"/>
                  </a:lnTo>
                  <a:lnTo>
                    <a:pt x="58" y="183"/>
                  </a:lnTo>
                  <a:lnTo>
                    <a:pt x="51" y="199"/>
                  </a:lnTo>
                  <a:lnTo>
                    <a:pt x="42" y="210"/>
                  </a:lnTo>
                  <a:lnTo>
                    <a:pt x="34" y="214"/>
                  </a:lnTo>
                  <a:lnTo>
                    <a:pt x="25" y="210"/>
                  </a:lnTo>
                  <a:lnTo>
                    <a:pt x="16" y="199"/>
                  </a:lnTo>
                  <a:lnTo>
                    <a:pt x="9" y="183"/>
                  </a:lnTo>
                  <a:lnTo>
                    <a:pt x="4" y="161"/>
                  </a:lnTo>
                  <a:lnTo>
                    <a:pt x="0" y="135"/>
                  </a:lnTo>
                  <a:lnTo>
                    <a:pt x="0" y="107"/>
                  </a:lnTo>
                  <a:lnTo>
                    <a:pt x="0" y="78"/>
                  </a:lnTo>
                  <a:lnTo>
                    <a:pt x="4" y="52"/>
                  </a:lnTo>
                  <a:lnTo>
                    <a:pt x="9" y="31"/>
                  </a:lnTo>
                  <a:lnTo>
                    <a:pt x="16" y="14"/>
                  </a:lnTo>
                  <a:lnTo>
                    <a:pt x="25" y="4"/>
                  </a:lnTo>
                  <a:lnTo>
                    <a:pt x="34"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6" name="Freeform 83"/>
            <p:cNvSpPr>
              <a:spLocks/>
            </p:cNvSpPr>
            <p:nvPr/>
          </p:nvSpPr>
          <p:spPr bwMode="auto">
            <a:xfrm>
              <a:off x="7512051" y="2149475"/>
              <a:ext cx="77788" cy="233363"/>
            </a:xfrm>
            <a:custGeom>
              <a:avLst/>
              <a:gdLst>
                <a:gd name="T0" fmla="*/ 25 w 49"/>
                <a:gd name="T1" fmla="*/ 0 h 147"/>
                <a:gd name="T2" fmla="*/ 32 w 49"/>
                <a:gd name="T3" fmla="*/ 4 h 147"/>
                <a:gd name="T4" fmla="*/ 39 w 49"/>
                <a:gd name="T5" fmla="*/ 15 h 147"/>
                <a:gd name="T6" fmla="*/ 44 w 49"/>
                <a:gd name="T7" fmla="*/ 30 h 147"/>
                <a:gd name="T8" fmla="*/ 47 w 49"/>
                <a:gd name="T9" fmla="*/ 51 h 147"/>
                <a:gd name="T10" fmla="*/ 49 w 49"/>
                <a:gd name="T11" fmla="*/ 74 h 147"/>
                <a:gd name="T12" fmla="*/ 47 w 49"/>
                <a:gd name="T13" fmla="*/ 97 h 147"/>
                <a:gd name="T14" fmla="*/ 44 w 49"/>
                <a:gd name="T15" fmla="*/ 117 h 147"/>
                <a:gd name="T16" fmla="*/ 39 w 49"/>
                <a:gd name="T17" fmla="*/ 133 h 147"/>
                <a:gd name="T18" fmla="*/ 32 w 49"/>
                <a:gd name="T19" fmla="*/ 143 h 147"/>
                <a:gd name="T20" fmla="*/ 25 w 49"/>
                <a:gd name="T21" fmla="*/ 147 h 147"/>
                <a:gd name="T22" fmla="*/ 17 w 49"/>
                <a:gd name="T23" fmla="*/ 143 h 147"/>
                <a:gd name="T24" fmla="*/ 10 w 49"/>
                <a:gd name="T25" fmla="*/ 133 h 147"/>
                <a:gd name="T26" fmla="*/ 6 w 49"/>
                <a:gd name="T27" fmla="*/ 117 h 147"/>
                <a:gd name="T28" fmla="*/ 2 w 49"/>
                <a:gd name="T29" fmla="*/ 97 h 147"/>
                <a:gd name="T30" fmla="*/ 0 w 49"/>
                <a:gd name="T31" fmla="*/ 74 h 147"/>
                <a:gd name="T32" fmla="*/ 2 w 49"/>
                <a:gd name="T33" fmla="*/ 51 h 147"/>
                <a:gd name="T34" fmla="*/ 6 w 49"/>
                <a:gd name="T35" fmla="*/ 30 h 147"/>
                <a:gd name="T36" fmla="*/ 10 w 49"/>
                <a:gd name="T37" fmla="*/ 15 h 147"/>
                <a:gd name="T38" fmla="*/ 17 w 49"/>
                <a:gd name="T39" fmla="*/ 4 h 147"/>
                <a:gd name="T40" fmla="*/ 25 w 49"/>
                <a:gd name="T41"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147">
                  <a:moveTo>
                    <a:pt x="25" y="0"/>
                  </a:moveTo>
                  <a:lnTo>
                    <a:pt x="32" y="4"/>
                  </a:lnTo>
                  <a:lnTo>
                    <a:pt x="39" y="15"/>
                  </a:lnTo>
                  <a:lnTo>
                    <a:pt x="44" y="30"/>
                  </a:lnTo>
                  <a:lnTo>
                    <a:pt x="47" y="51"/>
                  </a:lnTo>
                  <a:lnTo>
                    <a:pt x="49" y="74"/>
                  </a:lnTo>
                  <a:lnTo>
                    <a:pt x="47" y="97"/>
                  </a:lnTo>
                  <a:lnTo>
                    <a:pt x="44" y="117"/>
                  </a:lnTo>
                  <a:lnTo>
                    <a:pt x="39" y="133"/>
                  </a:lnTo>
                  <a:lnTo>
                    <a:pt x="32" y="143"/>
                  </a:lnTo>
                  <a:lnTo>
                    <a:pt x="25" y="147"/>
                  </a:lnTo>
                  <a:lnTo>
                    <a:pt x="17" y="143"/>
                  </a:lnTo>
                  <a:lnTo>
                    <a:pt x="10" y="133"/>
                  </a:lnTo>
                  <a:lnTo>
                    <a:pt x="6" y="117"/>
                  </a:lnTo>
                  <a:lnTo>
                    <a:pt x="2" y="97"/>
                  </a:lnTo>
                  <a:lnTo>
                    <a:pt x="0" y="74"/>
                  </a:lnTo>
                  <a:lnTo>
                    <a:pt x="2" y="51"/>
                  </a:lnTo>
                  <a:lnTo>
                    <a:pt x="6" y="30"/>
                  </a:lnTo>
                  <a:lnTo>
                    <a:pt x="10" y="15"/>
                  </a:lnTo>
                  <a:lnTo>
                    <a:pt x="17" y="4"/>
                  </a:lnTo>
                  <a:lnTo>
                    <a:pt x="25" y="0"/>
                  </a:lnTo>
                  <a:close/>
                </a:path>
              </a:pathLst>
            </a:custGeom>
            <a:grp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7" name="Freeform 84"/>
            <p:cNvSpPr>
              <a:spLocks/>
            </p:cNvSpPr>
            <p:nvPr/>
          </p:nvSpPr>
          <p:spPr bwMode="auto">
            <a:xfrm>
              <a:off x="7678738" y="2208213"/>
              <a:ext cx="163513" cy="71438"/>
            </a:xfrm>
            <a:custGeom>
              <a:avLst/>
              <a:gdLst>
                <a:gd name="T0" fmla="*/ 71 w 103"/>
                <a:gd name="T1" fmla="*/ 0 h 45"/>
                <a:gd name="T2" fmla="*/ 84 w 103"/>
                <a:gd name="T3" fmla="*/ 0 h 45"/>
                <a:gd name="T4" fmla="*/ 93 w 103"/>
                <a:gd name="T5" fmla="*/ 5 h 45"/>
                <a:gd name="T6" fmla="*/ 100 w 103"/>
                <a:gd name="T7" fmla="*/ 16 h 45"/>
                <a:gd name="T8" fmla="*/ 103 w 103"/>
                <a:gd name="T9" fmla="*/ 27 h 45"/>
                <a:gd name="T10" fmla="*/ 100 w 103"/>
                <a:gd name="T11" fmla="*/ 36 h 45"/>
                <a:gd name="T12" fmla="*/ 93 w 103"/>
                <a:gd name="T13" fmla="*/ 41 h 45"/>
                <a:gd name="T14" fmla="*/ 84 w 103"/>
                <a:gd name="T15" fmla="*/ 44 h 45"/>
                <a:gd name="T16" fmla="*/ 71 w 103"/>
                <a:gd name="T17" fmla="*/ 45 h 45"/>
                <a:gd name="T18" fmla="*/ 58 w 103"/>
                <a:gd name="T19" fmla="*/ 44 h 45"/>
                <a:gd name="T20" fmla="*/ 44 w 103"/>
                <a:gd name="T21" fmla="*/ 43 h 45"/>
                <a:gd name="T22" fmla="*/ 30 w 103"/>
                <a:gd name="T23" fmla="*/ 41 h 45"/>
                <a:gd name="T24" fmla="*/ 18 w 103"/>
                <a:gd name="T25" fmla="*/ 40 h 45"/>
                <a:gd name="T26" fmla="*/ 7 w 103"/>
                <a:gd name="T27" fmla="*/ 38 h 45"/>
                <a:gd name="T28" fmla="*/ 0 w 103"/>
                <a:gd name="T29" fmla="*/ 38 h 45"/>
                <a:gd name="T30" fmla="*/ 8 w 103"/>
                <a:gd name="T31" fmla="*/ 32 h 45"/>
                <a:gd name="T32" fmla="*/ 19 w 103"/>
                <a:gd name="T33" fmla="*/ 25 h 45"/>
                <a:gd name="T34" fmla="*/ 32 w 103"/>
                <a:gd name="T35" fmla="*/ 16 h 45"/>
                <a:gd name="T36" fmla="*/ 45 w 103"/>
                <a:gd name="T37" fmla="*/ 10 h 45"/>
                <a:gd name="T38" fmla="*/ 59 w 103"/>
                <a:gd name="T39" fmla="*/ 4 h 45"/>
                <a:gd name="T40" fmla="*/ 71 w 103"/>
                <a:gd name="T4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45">
                  <a:moveTo>
                    <a:pt x="71" y="0"/>
                  </a:moveTo>
                  <a:lnTo>
                    <a:pt x="84" y="0"/>
                  </a:lnTo>
                  <a:lnTo>
                    <a:pt x="93" y="5"/>
                  </a:lnTo>
                  <a:lnTo>
                    <a:pt x="100" y="16"/>
                  </a:lnTo>
                  <a:lnTo>
                    <a:pt x="103" y="27"/>
                  </a:lnTo>
                  <a:lnTo>
                    <a:pt x="100" y="36"/>
                  </a:lnTo>
                  <a:lnTo>
                    <a:pt x="93" y="41"/>
                  </a:lnTo>
                  <a:lnTo>
                    <a:pt x="84" y="44"/>
                  </a:lnTo>
                  <a:lnTo>
                    <a:pt x="71" y="45"/>
                  </a:lnTo>
                  <a:lnTo>
                    <a:pt x="58" y="44"/>
                  </a:lnTo>
                  <a:lnTo>
                    <a:pt x="44" y="43"/>
                  </a:lnTo>
                  <a:lnTo>
                    <a:pt x="30" y="41"/>
                  </a:lnTo>
                  <a:lnTo>
                    <a:pt x="18" y="40"/>
                  </a:lnTo>
                  <a:lnTo>
                    <a:pt x="7" y="38"/>
                  </a:lnTo>
                  <a:lnTo>
                    <a:pt x="0" y="38"/>
                  </a:lnTo>
                  <a:lnTo>
                    <a:pt x="8" y="32"/>
                  </a:lnTo>
                  <a:lnTo>
                    <a:pt x="19" y="25"/>
                  </a:lnTo>
                  <a:lnTo>
                    <a:pt x="32" y="16"/>
                  </a:lnTo>
                  <a:lnTo>
                    <a:pt x="45" y="10"/>
                  </a:lnTo>
                  <a:lnTo>
                    <a:pt x="59" y="4"/>
                  </a:lnTo>
                  <a:lnTo>
                    <a:pt x="71"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8" name="Freeform 85"/>
            <p:cNvSpPr>
              <a:spLocks/>
            </p:cNvSpPr>
            <p:nvPr/>
          </p:nvSpPr>
          <p:spPr bwMode="auto">
            <a:xfrm>
              <a:off x="7654926" y="2373313"/>
              <a:ext cx="141288" cy="112713"/>
            </a:xfrm>
            <a:custGeom>
              <a:avLst/>
              <a:gdLst>
                <a:gd name="T0" fmla="*/ 0 w 89"/>
                <a:gd name="T1" fmla="*/ 0 h 71"/>
                <a:gd name="T2" fmla="*/ 11 w 89"/>
                <a:gd name="T3" fmla="*/ 3 h 71"/>
                <a:gd name="T4" fmla="*/ 23 w 89"/>
                <a:gd name="T5" fmla="*/ 5 h 71"/>
                <a:gd name="T6" fmla="*/ 38 w 89"/>
                <a:gd name="T7" fmla="*/ 9 h 71"/>
                <a:gd name="T8" fmla="*/ 52 w 89"/>
                <a:gd name="T9" fmla="*/ 13 h 71"/>
                <a:gd name="T10" fmla="*/ 66 w 89"/>
                <a:gd name="T11" fmla="*/ 18 h 71"/>
                <a:gd name="T12" fmla="*/ 78 w 89"/>
                <a:gd name="T13" fmla="*/ 25 h 71"/>
                <a:gd name="T14" fmla="*/ 86 w 89"/>
                <a:gd name="T15" fmla="*/ 34 h 71"/>
                <a:gd name="T16" fmla="*/ 89 w 89"/>
                <a:gd name="T17" fmla="*/ 45 h 71"/>
                <a:gd name="T18" fmla="*/ 86 w 89"/>
                <a:gd name="T19" fmla="*/ 57 h 71"/>
                <a:gd name="T20" fmla="*/ 80 w 89"/>
                <a:gd name="T21" fmla="*/ 67 h 71"/>
                <a:gd name="T22" fmla="*/ 71 w 89"/>
                <a:gd name="T23" fmla="*/ 71 h 71"/>
                <a:gd name="T24" fmla="*/ 62 w 89"/>
                <a:gd name="T25" fmla="*/ 68 h 71"/>
                <a:gd name="T26" fmla="*/ 52 w 89"/>
                <a:gd name="T27" fmla="*/ 61 h 71"/>
                <a:gd name="T28" fmla="*/ 41 w 89"/>
                <a:gd name="T29" fmla="*/ 51 h 71"/>
                <a:gd name="T30" fmla="*/ 31 w 89"/>
                <a:gd name="T31" fmla="*/ 40 h 71"/>
                <a:gd name="T32" fmla="*/ 22 w 89"/>
                <a:gd name="T33" fmla="*/ 28 h 71"/>
                <a:gd name="T34" fmla="*/ 14 w 89"/>
                <a:gd name="T35" fmla="*/ 17 h 71"/>
                <a:gd name="T36" fmla="*/ 5 w 89"/>
                <a:gd name="T37" fmla="*/ 7 h 71"/>
                <a:gd name="T38" fmla="*/ 0 w 89"/>
                <a:gd name="T3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9" h="71">
                  <a:moveTo>
                    <a:pt x="0" y="0"/>
                  </a:moveTo>
                  <a:lnTo>
                    <a:pt x="11" y="3"/>
                  </a:lnTo>
                  <a:lnTo>
                    <a:pt x="23" y="5"/>
                  </a:lnTo>
                  <a:lnTo>
                    <a:pt x="38" y="9"/>
                  </a:lnTo>
                  <a:lnTo>
                    <a:pt x="52" y="13"/>
                  </a:lnTo>
                  <a:lnTo>
                    <a:pt x="66" y="18"/>
                  </a:lnTo>
                  <a:lnTo>
                    <a:pt x="78" y="25"/>
                  </a:lnTo>
                  <a:lnTo>
                    <a:pt x="86" y="34"/>
                  </a:lnTo>
                  <a:lnTo>
                    <a:pt x="89" y="45"/>
                  </a:lnTo>
                  <a:lnTo>
                    <a:pt x="86" y="57"/>
                  </a:lnTo>
                  <a:lnTo>
                    <a:pt x="80" y="67"/>
                  </a:lnTo>
                  <a:lnTo>
                    <a:pt x="71" y="71"/>
                  </a:lnTo>
                  <a:lnTo>
                    <a:pt x="62" y="68"/>
                  </a:lnTo>
                  <a:lnTo>
                    <a:pt x="52" y="61"/>
                  </a:lnTo>
                  <a:lnTo>
                    <a:pt x="41" y="51"/>
                  </a:lnTo>
                  <a:lnTo>
                    <a:pt x="31" y="40"/>
                  </a:lnTo>
                  <a:lnTo>
                    <a:pt x="22" y="28"/>
                  </a:lnTo>
                  <a:lnTo>
                    <a:pt x="14" y="17"/>
                  </a:lnTo>
                  <a:lnTo>
                    <a:pt x="5" y="7"/>
                  </a:lnTo>
                  <a:lnTo>
                    <a:pt x="0"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9" name="Freeform 86"/>
            <p:cNvSpPr>
              <a:spLocks/>
            </p:cNvSpPr>
            <p:nvPr/>
          </p:nvSpPr>
          <p:spPr bwMode="auto">
            <a:xfrm>
              <a:off x="7650163" y="2052638"/>
              <a:ext cx="149225" cy="98425"/>
            </a:xfrm>
            <a:custGeom>
              <a:avLst/>
              <a:gdLst>
                <a:gd name="T0" fmla="*/ 65 w 94"/>
                <a:gd name="T1" fmla="*/ 0 h 62"/>
                <a:gd name="T2" fmla="*/ 77 w 94"/>
                <a:gd name="T3" fmla="*/ 2 h 62"/>
                <a:gd name="T4" fmla="*/ 88 w 94"/>
                <a:gd name="T5" fmla="*/ 10 h 62"/>
                <a:gd name="T6" fmla="*/ 94 w 94"/>
                <a:gd name="T7" fmla="*/ 21 h 62"/>
                <a:gd name="T8" fmla="*/ 94 w 94"/>
                <a:gd name="T9" fmla="*/ 29 h 62"/>
                <a:gd name="T10" fmla="*/ 87 w 94"/>
                <a:gd name="T11" fmla="*/ 37 h 62"/>
                <a:gd name="T12" fmla="*/ 77 w 94"/>
                <a:gd name="T13" fmla="*/ 43 h 62"/>
                <a:gd name="T14" fmla="*/ 63 w 94"/>
                <a:gd name="T15" fmla="*/ 48 h 62"/>
                <a:gd name="T16" fmla="*/ 50 w 94"/>
                <a:gd name="T17" fmla="*/ 53 h 62"/>
                <a:gd name="T18" fmla="*/ 34 w 94"/>
                <a:gd name="T19" fmla="*/ 55 h 62"/>
                <a:gd name="T20" fmla="*/ 19 w 94"/>
                <a:gd name="T21" fmla="*/ 58 h 62"/>
                <a:gd name="T22" fmla="*/ 8 w 94"/>
                <a:gd name="T23" fmla="*/ 61 h 62"/>
                <a:gd name="T24" fmla="*/ 0 w 94"/>
                <a:gd name="T25" fmla="*/ 62 h 62"/>
                <a:gd name="T26" fmla="*/ 7 w 94"/>
                <a:gd name="T27" fmla="*/ 53 h 62"/>
                <a:gd name="T28" fmla="*/ 17 w 94"/>
                <a:gd name="T29" fmla="*/ 42 h 62"/>
                <a:gd name="T30" fmla="*/ 28 w 94"/>
                <a:gd name="T31" fmla="*/ 28 h 62"/>
                <a:gd name="T32" fmla="*/ 39 w 94"/>
                <a:gd name="T33" fmla="*/ 15 h 62"/>
                <a:gd name="T34" fmla="*/ 52 w 94"/>
                <a:gd name="T35" fmla="*/ 6 h 62"/>
                <a:gd name="T36" fmla="*/ 65 w 94"/>
                <a:gd name="T3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4" h="62">
                  <a:moveTo>
                    <a:pt x="65" y="0"/>
                  </a:moveTo>
                  <a:lnTo>
                    <a:pt x="77" y="2"/>
                  </a:lnTo>
                  <a:lnTo>
                    <a:pt x="88" y="10"/>
                  </a:lnTo>
                  <a:lnTo>
                    <a:pt x="94" y="21"/>
                  </a:lnTo>
                  <a:lnTo>
                    <a:pt x="94" y="29"/>
                  </a:lnTo>
                  <a:lnTo>
                    <a:pt x="87" y="37"/>
                  </a:lnTo>
                  <a:lnTo>
                    <a:pt x="77" y="43"/>
                  </a:lnTo>
                  <a:lnTo>
                    <a:pt x="63" y="48"/>
                  </a:lnTo>
                  <a:lnTo>
                    <a:pt x="50" y="53"/>
                  </a:lnTo>
                  <a:lnTo>
                    <a:pt x="34" y="55"/>
                  </a:lnTo>
                  <a:lnTo>
                    <a:pt x="19" y="58"/>
                  </a:lnTo>
                  <a:lnTo>
                    <a:pt x="8" y="61"/>
                  </a:lnTo>
                  <a:lnTo>
                    <a:pt x="0" y="62"/>
                  </a:lnTo>
                  <a:lnTo>
                    <a:pt x="7" y="53"/>
                  </a:lnTo>
                  <a:lnTo>
                    <a:pt x="17" y="42"/>
                  </a:lnTo>
                  <a:lnTo>
                    <a:pt x="28" y="28"/>
                  </a:lnTo>
                  <a:lnTo>
                    <a:pt x="39" y="15"/>
                  </a:lnTo>
                  <a:lnTo>
                    <a:pt x="52" y="6"/>
                  </a:lnTo>
                  <a:lnTo>
                    <a:pt x="65"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grpSp>
      <p:sp>
        <p:nvSpPr>
          <p:cNvPr id="50" name="Slide Number Placeholder 17"/>
          <p:cNvSpPr>
            <a:spLocks noGrp="1"/>
          </p:cNvSpPr>
          <p:nvPr>
            <p:ph type="sldNum" sz="quarter" idx="12"/>
          </p:nvPr>
        </p:nvSpPr>
        <p:spPr>
          <a:xfrm>
            <a:off x="7011742" y="6492875"/>
            <a:ext cx="2133600" cy="365125"/>
          </a:xfrm>
        </p:spPr>
        <p:txBody>
          <a:bodyPr/>
          <a:lstStyle/>
          <a:p>
            <a:fld id="{747AA532-00D2-4876-A454-E52E0FE77882}" type="slidenum">
              <a:rPr lang="en-GB" smtClean="0"/>
              <a:pPr/>
              <a:t>2</a:t>
            </a:fld>
            <a:r>
              <a:rPr lang="en-GB" dirty="0" smtClean="0"/>
              <a:t>/6</a:t>
            </a:r>
            <a:endParaRPr lang="en-GB" dirty="0"/>
          </a:p>
        </p:txBody>
      </p:sp>
      <p:sp>
        <p:nvSpPr>
          <p:cNvPr id="51" name="TextBox 50"/>
          <p:cNvSpPr txBox="1"/>
          <p:nvPr/>
        </p:nvSpPr>
        <p:spPr>
          <a:xfrm>
            <a:off x="4198752" y="1916832"/>
            <a:ext cx="2451123" cy="461665"/>
          </a:xfrm>
          <a:prstGeom prst="rect">
            <a:avLst/>
          </a:prstGeom>
          <a:noFill/>
        </p:spPr>
        <p:txBody>
          <a:bodyPr wrap="square" rtlCol="0">
            <a:spAutoFit/>
          </a:bodyPr>
          <a:lstStyle/>
          <a:p>
            <a:pPr algn="ctr"/>
            <a:r>
              <a:rPr lang="en-GB" sz="2400" b="1" dirty="0" smtClean="0">
                <a:solidFill>
                  <a:schemeClr val="tx1">
                    <a:lumMod val="65000"/>
                    <a:lumOff val="35000"/>
                  </a:schemeClr>
                </a:solidFill>
                <a:latin typeface="Century Gothic" panose="020B0502020202020204" pitchFamily="34" charset="0"/>
              </a:rPr>
              <a:t>Fake news</a:t>
            </a:r>
            <a:endParaRPr lang="en-GB" sz="2400" b="1" dirty="0">
              <a:solidFill>
                <a:schemeClr val="tx1">
                  <a:lumMod val="65000"/>
                  <a:lumOff val="35000"/>
                </a:schemeClr>
              </a:solidFill>
              <a:latin typeface="Century Gothic" panose="020B0502020202020204" pitchFamily="34" charset="0"/>
            </a:endParaRPr>
          </a:p>
        </p:txBody>
      </p:sp>
      <p:sp>
        <p:nvSpPr>
          <p:cNvPr id="52" name="TextBox 51"/>
          <p:cNvSpPr txBox="1"/>
          <p:nvPr/>
        </p:nvSpPr>
        <p:spPr>
          <a:xfrm>
            <a:off x="467544" y="3615800"/>
            <a:ext cx="4315487" cy="461665"/>
          </a:xfrm>
          <a:prstGeom prst="rect">
            <a:avLst/>
          </a:prstGeom>
          <a:noFill/>
        </p:spPr>
        <p:txBody>
          <a:bodyPr wrap="square" rtlCol="0">
            <a:spAutoFit/>
          </a:bodyPr>
          <a:lstStyle/>
          <a:p>
            <a:pPr algn="ctr"/>
            <a:r>
              <a:rPr lang="en-GB" sz="2400" b="1" dirty="0" smtClean="0">
                <a:solidFill>
                  <a:schemeClr val="tx1">
                    <a:lumMod val="65000"/>
                    <a:lumOff val="35000"/>
                  </a:schemeClr>
                </a:solidFill>
                <a:latin typeface="Century Gothic" panose="020B0502020202020204" pitchFamily="34" charset="0"/>
              </a:rPr>
              <a:t>Technological disruption</a:t>
            </a:r>
            <a:endParaRPr lang="en-GB" sz="2400" b="1" dirty="0">
              <a:solidFill>
                <a:schemeClr val="tx1">
                  <a:lumMod val="65000"/>
                  <a:lumOff val="35000"/>
                </a:schemeClr>
              </a:solidFill>
              <a:latin typeface="Century Gothic" panose="020B0502020202020204" pitchFamily="34" charset="0"/>
            </a:endParaRPr>
          </a:p>
        </p:txBody>
      </p:sp>
    </p:spTree>
    <p:extLst>
      <p:ext uri="{BB962C8B-B14F-4D97-AF65-F5344CB8AC3E}">
        <p14:creationId xmlns:p14="http://schemas.microsoft.com/office/powerpoint/2010/main" val="969482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TD Pgm Photos\PD4_MINDEFFB.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916" y="1172243"/>
            <a:ext cx="9144000" cy="5685757"/>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a:spLocks noGrp="1"/>
          </p:cNvSpPr>
          <p:nvPr>
            <p:ph type="title"/>
          </p:nvPr>
        </p:nvSpPr>
        <p:spPr>
          <a:xfrm>
            <a:off x="0" y="0"/>
            <a:ext cx="9144000" cy="1143000"/>
          </a:xfrm>
          <a:solidFill>
            <a:srgbClr val="C00000"/>
          </a:solidFill>
        </p:spPr>
        <p:txBody>
          <a:bodyPr>
            <a:noAutofit/>
          </a:bodyPr>
          <a:lstStyle/>
          <a:p>
            <a:r>
              <a:rPr lang="en-GB" sz="3600" b="1" dirty="0" smtClean="0">
                <a:solidFill>
                  <a:schemeClr val="bg1"/>
                </a:solidFill>
                <a:latin typeface="Century Gothic" panose="020B0502020202020204" pitchFamily="34" charset="0"/>
              </a:rPr>
              <a:t>Total Defence: Our National Response</a:t>
            </a:r>
            <a:endParaRPr lang="en-GB" sz="3600" b="1" dirty="0">
              <a:solidFill>
                <a:schemeClr val="bg1"/>
              </a:solidFill>
              <a:latin typeface="Century Gothic" panose="020B0502020202020204" pitchFamily="34" charset="0"/>
            </a:endParaRPr>
          </a:p>
        </p:txBody>
      </p:sp>
      <p:sp>
        <p:nvSpPr>
          <p:cNvPr id="4" name="Rounded Rectangle 3"/>
          <p:cNvSpPr/>
          <p:nvPr/>
        </p:nvSpPr>
        <p:spPr>
          <a:xfrm>
            <a:off x="470952" y="1311178"/>
            <a:ext cx="8190264" cy="1795365"/>
          </a:xfrm>
          <a:prstGeom prst="roundRect">
            <a:avLst/>
          </a:prstGeom>
          <a:solidFill>
            <a:srgbClr val="FFFFFF">
              <a:alpha val="65098"/>
            </a:srgbClr>
          </a:solidFill>
          <a:ln>
            <a:noFill/>
          </a:ln>
        </p:spPr>
        <p:txBody>
          <a:bodyPr wrap="square" lIns="72000" tIns="72000" rIns="72000" bIns="72000" anchor="ctr" anchorCtr="1">
            <a:spAutoFit/>
          </a:bodyPr>
          <a:lstStyle/>
          <a:p>
            <a:pPr lvl="0" algn="ctr"/>
            <a:r>
              <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Total Defence involves </a:t>
            </a:r>
            <a:r>
              <a:rPr lang="en-SG" sz="2400" dirty="0">
                <a:solidFill>
                  <a:srgbClr val="C00000"/>
                </a:solidFill>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each and every Singaporean playing his or her part</a:t>
            </a:r>
            <a:r>
              <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 either individually or collectively, to build a strong, </a:t>
            </a:r>
            <a:r>
              <a:rPr lang="en-SG" sz="2400" dirty="0" smtClean="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secure, </a:t>
            </a:r>
            <a:r>
              <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and cohesive nation that can deal with any </a:t>
            </a:r>
            <a:r>
              <a:rPr lang="en-SG" sz="2400" dirty="0" smtClean="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crisis. </a:t>
            </a:r>
            <a:endPar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endParaRPr>
          </a:p>
        </p:txBody>
      </p:sp>
      <p:sp>
        <p:nvSpPr>
          <p:cNvPr id="9" name="Slide Number Placeholder 17"/>
          <p:cNvSpPr>
            <a:spLocks noGrp="1"/>
          </p:cNvSpPr>
          <p:nvPr>
            <p:ph type="sldNum" sz="quarter" idx="12"/>
          </p:nvPr>
        </p:nvSpPr>
        <p:spPr>
          <a:xfrm>
            <a:off x="7011742" y="6492875"/>
            <a:ext cx="2133600" cy="365125"/>
          </a:xfrm>
        </p:spPr>
        <p:txBody>
          <a:bodyPr/>
          <a:lstStyle/>
          <a:p>
            <a:fld id="{747AA532-00D2-4876-A454-E52E0FE77882}" type="slidenum">
              <a:rPr lang="en-GB" smtClean="0"/>
              <a:pPr/>
              <a:t>3</a:t>
            </a:fld>
            <a:r>
              <a:rPr lang="en-GB" dirty="0" smtClean="0"/>
              <a:t>/6</a:t>
            </a:r>
            <a:endParaRPr lang="en-GB" dirty="0"/>
          </a:p>
        </p:txBody>
      </p:sp>
    </p:spTree>
    <p:extLst>
      <p:ext uri="{BB962C8B-B14F-4D97-AF65-F5344CB8AC3E}">
        <p14:creationId xmlns:p14="http://schemas.microsoft.com/office/powerpoint/2010/main" val="3351502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0" y="0"/>
            <a:ext cx="9144000" cy="1143000"/>
          </a:xfrm>
          <a:solidFill>
            <a:srgbClr val="C00000"/>
          </a:solidFill>
        </p:spPr>
        <p:txBody>
          <a:bodyPr>
            <a:noAutofit/>
          </a:bodyPr>
          <a:lstStyle/>
          <a:p>
            <a:r>
              <a:rPr lang="en-GB" sz="4000" b="1" dirty="0" smtClean="0">
                <a:solidFill>
                  <a:schemeClr val="bg1"/>
                </a:solidFill>
                <a:latin typeface="Century Gothic" panose="020B0502020202020204" pitchFamily="34" charset="0"/>
              </a:rPr>
              <a:t>The Five Pillars of Total Defence</a:t>
            </a:r>
            <a:endParaRPr lang="en-GB" sz="4000" b="1" dirty="0">
              <a:solidFill>
                <a:schemeClr val="bg1"/>
              </a:solidFill>
              <a:latin typeface="Century Gothic" panose="020B0502020202020204" pitchFamily="34" charset="0"/>
            </a:endParaRPr>
          </a:p>
        </p:txBody>
      </p:sp>
      <p:sp>
        <p:nvSpPr>
          <p:cNvPr id="14" name="Slide Number Placeholder 17"/>
          <p:cNvSpPr>
            <a:spLocks noGrp="1"/>
          </p:cNvSpPr>
          <p:nvPr>
            <p:ph type="sldNum" sz="quarter" idx="12"/>
          </p:nvPr>
        </p:nvSpPr>
        <p:spPr>
          <a:xfrm>
            <a:off x="7011742" y="6492875"/>
            <a:ext cx="2133600" cy="365125"/>
          </a:xfrm>
        </p:spPr>
        <p:txBody>
          <a:bodyPr/>
          <a:lstStyle/>
          <a:p>
            <a:fld id="{747AA532-00D2-4876-A454-E52E0FE77882}" type="slidenum">
              <a:rPr lang="en-GB" smtClean="0"/>
              <a:pPr/>
              <a:t>4</a:t>
            </a:fld>
            <a:r>
              <a:rPr lang="en-GB" dirty="0" smtClean="0"/>
              <a:t>/6</a:t>
            </a:r>
            <a:endParaRPr lang="en-GB" dirty="0"/>
          </a:p>
        </p:txBody>
      </p:sp>
      <p:grpSp>
        <p:nvGrpSpPr>
          <p:cNvPr id="24" name="Group 23"/>
          <p:cNvGrpSpPr/>
          <p:nvPr/>
        </p:nvGrpSpPr>
        <p:grpSpPr>
          <a:xfrm>
            <a:off x="-36512" y="1340768"/>
            <a:ext cx="9180512" cy="5164251"/>
            <a:chOff x="-36512" y="1340768"/>
            <a:chExt cx="9180512" cy="5164251"/>
          </a:xfrm>
        </p:grpSpPr>
        <p:sp>
          <p:nvSpPr>
            <p:cNvPr id="25" name="Rectangle 24"/>
            <p:cNvSpPr/>
            <p:nvPr/>
          </p:nvSpPr>
          <p:spPr>
            <a:xfrm>
              <a:off x="-36512" y="2996952"/>
              <a:ext cx="9180512" cy="16561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dirty="0">
                <a:latin typeface="Century Gothic" pitchFamily="34" charset="0"/>
              </a:endParaRPr>
            </a:p>
          </p:txBody>
        </p:sp>
        <p:sp>
          <p:nvSpPr>
            <p:cNvPr id="26" name="Oval 25"/>
            <p:cNvSpPr/>
            <p:nvPr/>
          </p:nvSpPr>
          <p:spPr>
            <a:xfrm>
              <a:off x="251520"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7" name="Picture 2" descr="https://www.ite.edu.sg/college_west/TD12/images/menuimage.jpg"/>
            <p:cNvPicPr>
              <a:picLocks noChangeAspect="1" noChangeArrowheads="1"/>
            </p:cNvPicPr>
            <p:nvPr/>
          </p:nvPicPr>
          <p:blipFill>
            <a:blip r:embed="rId3" cstate="print"/>
            <a:srcRect l="1952" t="13286" r="78526" b="13641"/>
            <a:stretch>
              <a:fillRect/>
            </a:stretch>
          </p:blipFill>
          <p:spPr bwMode="auto">
            <a:xfrm>
              <a:off x="533006" y="3284984"/>
              <a:ext cx="1014658" cy="1116124"/>
            </a:xfrm>
            <a:prstGeom prst="rect">
              <a:avLst/>
            </a:prstGeom>
            <a:noFill/>
          </p:spPr>
        </p:pic>
        <p:sp>
          <p:nvSpPr>
            <p:cNvPr id="28" name="Oval 27"/>
            <p:cNvSpPr/>
            <p:nvPr/>
          </p:nvSpPr>
          <p:spPr>
            <a:xfrm>
              <a:off x="1979712"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Oval 28"/>
            <p:cNvSpPr/>
            <p:nvPr/>
          </p:nvSpPr>
          <p:spPr>
            <a:xfrm>
              <a:off x="3707904"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Oval 29"/>
            <p:cNvSpPr/>
            <p:nvPr/>
          </p:nvSpPr>
          <p:spPr>
            <a:xfrm>
              <a:off x="5508104"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 name="Oval 30"/>
            <p:cNvSpPr/>
            <p:nvPr/>
          </p:nvSpPr>
          <p:spPr>
            <a:xfrm>
              <a:off x="7308304"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2" name="Picture 2" descr="https://www.ite.edu.sg/college_west/TD12/images/menuimage.jpg"/>
            <p:cNvPicPr>
              <a:picLocks noChangeAspect="1" noChangeArrowheads="1"/>
            </p:cNvPicPr>
            <p:nvPr/>
          </p:nvPicPr>
          <p:blipFill>
            <a:blip r:embed="rId3" cstate="print"/>
            <a:srcRect l="23199" t="12512" r="60486" b="14415"/>
            <a:stretch>
              <a:fillRect/>
            </a:stretch>
          </p:blipFill>
          <p:spPr bwMode="auto">
            <a:xfrm>
              <a:off x="2339751" y="3244979"/>
              <a:ext cx="936105" cy="1120125"/>
            </a:xfrm>
            <a:prstGeom prst="rect">
              <a:avLst/>
            </a:prstGeom>
            <a:noFill/>
          </p:spPr>
        </p:pic>
        <p:pic>
          <p:nvPicPr>
            <p:cNvPr id="33" name="Picture 2" descr="https://www.ite.edu.sg/college_west/TD12/images/menuimage.jpg"/>
            <p:cNvPicPr>
              <a:picLocks noChangeAspect="1" noChangeArrowheads="1"/>
            </p:cNvPicPr>
            <p:nvPr/>
          </p:nvPicPr>
          <p:blipFill>
            <a:blip r:embed="rId3" cstate="print"/>
            <a:srcRect l="40542" t="11739" r="41888" b="15188"/>
            <a:stretch>
              <a:fillRect/>
            </a:stretch>
          </p:blipFill>
          <p:spPr bwMode="auto">
            <a:xfrm>
              <a:off x="3995936" y="3268981"/>
              <a:ext cx="936104" cy="1144127"/>
            </a:xfrm>
            <a:prstGeom prst="rect">
              <a:avLst/>
            </a:prstGeom>
            <a:noFill/>
          </p:spPr>
        </p:pic>
        <p:pic>
          <p:nvPicPr>
            <p:cNvPr id="34" name="Picture 2" descr="https://www.ite.edu.sg/college_west/TD12/images/menuimage.jpg"/>
            <p:cNvPicPr>
              <a:picLocks noChangeAspect="1" noChangeArrowheads="1"/>
            </p:cNvPicPr>
            <p:nvPr/>
          </p:nvPicPr>
          <p:blipFill>
            <a:blip r:embed="rId3" cstate="print"/>
            <a:srcRect l="59837" t="10966" r="26497" b="15962"/>
            <a:stretch>
              <a:fillRect/>
            </a:stretch>
          </p:blipFill>
          <p:spPr bwMode="auto">
            <a:xfrm>
              <a:off x="5904000" y="3240000"/>
              <a:ext cx="733092" cy="1152000"/>
            </a:xfrm>
            <a:prstGeom prst="rect">
              <a:avLst/>
            </a:prstGeom>
            <a:noFill/>
          </p:spPr>
        </p:pic>
        <p:pic>
          <p:nvPicPr>
            <p:cNvPr id="35" name="Picture 2" descr="https://www.ite.edu.sg/college_west/TD12/images/menuimage.jpg"/>
            <p:cNvPicPr>
              <a:picLocks noChangeAspect="1" noChangeArrowheads="1"/>
            </p:cNvPicPr>
            <p:nvPr/>
          </p:nvPicPr>
          <p:blipFill>
            <a:blip r:embed="rId4" cstate="print"/>
            <a:srcRect l="76790" t="10192" r="1346" b="10092"/>
            <a:stretch>
              <a:fillRect/>
            </a:stretch>
          </p:blipFill>
          <p:spPr bwMode="auto">
            <a:xfrm>
              <a:off x="7596336" y="3284984"/>
              <a:ext cx="1026000" cy="1099285"/>
            </a:xfrm>
            <a:prstGeom prst="rect">
              <a:avLst/>
            </a:prstGeom>
            <a:noFill/>
          </p:spPr>
        </p:pic>
        <p:cxnSp>
          <p:nvCxnSpPr>
            <p:cNvPr id="36" name="Straight Connector 35"/>
            <p:cNvCxnSpPr/>
            <p:nvPr/>
          </p:nvCxnSpPr>
          <p:spPr>
            <a:xfrm>
              <a:off x="1043608" y="2348880"/>
              <a:ext cx="0" cy="648072"/>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07504" y="1340768"/>
              <a:ext cx="1800200" cy="923330"/>
            </a:xfrm>
            <a:prstGeom prst="rect">
              <a:avLst/>
            </a:prstGeom>
            <a:noFill/>
            <a:ln w="38100">
              <a:solidFill>
                <a:srgbClr val="C00000"/>
              </a:solidFill>
              <a:prstDash val="sysDot"/>
            </a:ln>
          </p:spPr>
          <p:txBody>
            <a:bodyPr wrap="square" rtlCol="0">
              <a:spAutoFit/>
            </a:bodyPr>
            <a:lstStyle/>
            <a:p>
              <a:pPr algn="ctr"/>
              <a:r>
                <a:rPr lang="en-AU" dirty="0" smtClean="0">
                  <a:latin typeface="Century Gothic" pitchFamily="34" charset="0"/>
                </a:rPr>
                <a:t>Keeping Singapore </a:t>
              </a:r>
              <a:r>
                <a:rPr lang="en-AU" b="1" dirty="0" smtClean="0">
                  <a:latin typeface="Century Gothic" pitchFamily="34" charset="0"/>
                </a:rPr>
                <a:t>secure </a:t>
              </a:r>
            </a:p>
          </p:txBody>
        </p:sp>
        <p:sp>
          <p:nvSpPr>
            <p:cNvPr id="38" name="TextBox 37"/>
            <p:cNvSpPr txBox="1"/>
            <p:nvPr/>
          </p:nvSpPr>
          <p:spPr>
            <a:xfrm>
              <a:off x="972616" y="5581689"/>
              <a:ext cx="3599384" cy="923330"/>
            </a:xfrm>
            <a:prstGeom prst="rect">
              <a:avLst/>
            </a:prstGeom>
            <a:noFill/>
            <a:ln w="38100">
              <a:solidFill>
                <a:srgbClr val="C00000"/>
              </a:solidFill>
              <a:prstDash val="sysDot"/>
            </a:ln>
          </p:spPr>
          <p:txBody>
            <a:bodyPr wrap="square" rtlCol="0">
              <a:spAutoFit/>
            </a:bodyPr>
            <a:lstStyle/>
            <a:p>
              <a:pPr algn="ctr"/>
              <a:r>
                <a:rPr lang="en-AU" b="1" dirty="0" smtClean="0">
                  <a:latin typeface="Century Gothic" pitchFamily="34" charset="0"/>
                </a:rPr>
                <a:t>Taking care </a:t>
              </a:r>
              <a:r>
                <a:rPr lang="en-AU" dirty="0" smtClean="0">
                  <a:latin typeface="Century Gothic" pitchFamily="34" charset="0"/>
                </a:rPr>
                <a:t>of our family, friends &amp; people around us in </a:t>
              </a:r>
              <a:r>
                <a:rPr lang="en-AU" b="1" dirty="0" smtClean="0">
                  <a:latin typeface="Century Gothic" pitchFamily="34" charset="0"/>
                </a:rPr>
                <a:t>times of crisis</a:t>
              </a:r>
            </a:p>
          </p:txBody>
        </p:sp>
        <p:sp>
          <p:nvSpPr>
            <p:cNvPr id="39" name="Rectangle 38"/>
            <p:cNvSpPr/>
            <p:nvPr/>
          </p:nvSpPr>
          <p:spPr>
            <a:xfrm>
              <a:off x="2987824" y="1844824"/>
              <a:ext cx="2736304" cy="646331"/>
            </a:xfrm>
            <a:prstGeom prst="rect">
              <a:avLst/>
            </a:prstGeom>
            <a:ln w="38100">
              <a:solidFill>
                <a:srgbClr val="C00000"/>
              </a:solidFill>
              <a:prstDash val="sysDot"/>
            </a:ln>
          </p:spPr>
          <p:txBody>
            <a:bodyPr wrap="square">
              <a:spAutoFit/>
            </a:bodyPr>
            <a:lstStyle/>
            <a:p>
              <a:pPr algn="ctr"/>
              <a:r>
                <a:rPr lang="en-AU" dirty="0" smtClean="0">
                  <a:latin typeface="Century Gothic" pitchFamily="34" charset="0"/>
                </a:rPr>
                <a:t>Having a </a:t>
              </a:r>
              <a:r>
                <a:rPr lang="en-AU" b="1" dirty="0" smtClean="0">
                  <a:latin typeface="Century Gothic" pitchFamily="34" charset="0"/>
                </a:rPr>
                <a:t>strong</a:t>
              </a:r>
              <a:r>
                <a:rPr lang="en-AU" dirty="0" smtClean="0">
                  <a:latin typeface="Century Gothic" pitchFamily="34" charset="0"/>
                </a:rPr>
                <a:t> and </a:t>
              </a:r>
            </a:p>
            <a:p>
              <a:pPr algn="ctr"/>
              <a:r>
                <a:rPr lang="en-AU" b="1" dirty="0" smtClean="0">
                  <a:latin typeface="Century Gothic" pitchFamily="34" charset="0"/>
                </a:rPr>
                <a:t>resilient economy</a:t>
              </a:r>
              <a:endParaRPr lang="en-AU" b="1" dirty="0">
                <a:latin typeface="Century Gothic" pitchFamily="34" charset="0"/>
              </a:endParaRPr>
            </a:p>
          </p:txBody>
        </p:sp>
        <p:sp>
          <p:nvSpPr>
            <p:cNvPr id="40" name="Rectangle 39"/>
            <p:cNvSpPr/>
            <p:nvPr/>
          </p:nvSpPr>
          <p:spPr>
            <a:xfrm>
              <a:off x="5148064" y="5005625"/>
              <a:ext cx="2664296" cy="923330"/>
            </a:xfrm>
            <a:prstGeom prst="rect">
              <a:avLst/>
            </a:prstGeom>
            <a:ln w="38100">
              <a:solidFill>
                <a:srgbClr val="C00000"/>
              </a:solidFill>
              <a:prstDash val="sysDot"/>
            </a:ln>
          </p:spPr>
          <p:txBody>
            <a:bodyPr wrap="square">
              <a:spAutoFit/>
            </a:bodyPr>
            <a:lstStyle/>
            <a:p>
              <a:pPr algn="ctr"/>
              <a:r>
                <a:rPr lang="en-AU" dirty="0" smtClean="0">
                  <a:latin typeface="Century Gothic" pitchFamily="34" charset="0"/>
                </a:rPr>
                <a:t>Living </a:t>
              </a:r>
              <a:r>
                <a:rPr lang="en-AU" b="1" dirty="0" smtClean="0">
                  <a:latin typeface="Century Gothic" pitchFamily="34" charset="0"/>
                </a:rPr>
                <a:t>harmoniously </a:t>
              </a:r>
              <a:r>
                <a:rPr lang="en-AU" dirty="0" smtClean="0">
                  <a:latin typeface="Century Gothic" pitchFamily="34" charset="0"/>
                </a:rPr>
                <a:t>and </a:t>
              </a:r>
              <a:r>
                <a:rPr lang="en-AU" b="1" dirty="0" smtClean="0">
                  <a:latin typeface="Century Gothic" pitchFamily="34" charset="0"/>
                </a:rPr>
                <a:t>looking out </a:t>
              </a:r>
              <a:r>
                <a:rPr lang="en-AU" dirty="0" smtClean="0">
                  <a:latin typeface="Century Gothic" pitchFamily="34" charset="0"/>
                </a:rPr>
                <a:t>for one another </a:t>
              </a:r>
              <a:endParaRPr lang="en-AU" dirty="0">
                <a:latin typeface="Century Gothic" pitchFamily="34" charset="0"/>
              </a:endParaRPr>
            </a:p>
          </p:txBody>
        </p:sp>
        <p:sp>
          <p:nvSpPr>
            <p:cNvPr id="41" name="Rectangle 40"/>
            <p:cNvSpPr/>
            <p:nvPr/>
          </p:nvSpPr>
          <p:spPr>
            <a:xfrm>
              <a:off x="7380312" y="1412776"/>
              <a:ext cx="1368152" cy="923330"/>
            </a:xfrm>
            <a:prstGeom prst="rect">
              <a:avLst/>
            </a:prstGeom>
            <a:noFill/>
            <a:ln w="38100">
              <a:solidFill>
                <a:srgbClr val="C00000"/>
              </a:solidFill>
              <a:prstDash val="sysDot"/>
            </a:ln>
          </p:spPr>
          <p:txBody>
            <a:bodyPr wrap="square">
              <a:spAutoFit/>
            </a:bodyPr>
            <a:lstStyle/>
            <a:p>
              <a:pPr algn="ctr"/>
              <a:r>
                <a:rPr lang="en-AU" dirty="0" smtClean="0">
                  <a:latin typeface="Century Gothic" pitchFamily="34" charset="0"/>
                </a:rPr>
                <a:t>Being a </a:t>
              </a:r>
            </a:p>
            <a:p>
              <a:pPr algn="ctr"/>
              <a:r>
                <a:rPr lang="en-AU" b="1" dirty="0" smtClean="0">
                  <a:latin typeface="Century Gothic" pitchFamily="34" charset="0"/>
                </a:rPr>
                <a:t>resilient</a:t>
              </a:r>
              <a:r>
                <a:rPr lang="en-AU" dirty="0" smtClean="0">
                  <a:latin typeface="Century Gothic" pitchFamily="34" charset="0"/>
                </a:rPr>
                <a:t> people</a:t>
              </a:r>
              <a:endParaRPr lang="en-AU" dirty="0">
                <a:latin typeface="Century Gothic" pitchFamily="34" charset="0"/>
              </a:endParaRPr>
            </a:p>
          </p:txBody>
        </p:sp>
        <p:cxnSp>
          <p:nvCxnSpPr>
            <p:cNvPr id="42" name="Straight Connector 41"/>
            <p:cNvCxnSpPr/>
            <p:nvPr/>
          </p:nvCxnSpPr>
          <p:spPr>
            <a:xfrm>
              <a:off x="2771800" y="4653136"/>
              <a:ext cx="0" cy="936104"/>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427984" y="2564904"/>
              <a:ext cx="0" cy="432048"/>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372200" y="4581128"/>
              <a:ext cx="0" cy="432048"/>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8100392" y="2420888"/>
              <a:ext cx="0" cy="576064"/>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89344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15f385ad478414eee2c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324644" y="2551939"/>
            <a:ext cx="2265206" cy="986461"/>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pic>
      <p:pic>
        <p:nvPicPr>
          <p:cNvPr id="4098" name="Picture 2" descr="F:\TD Pgm Photos\SD_MINDEF.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687" y="4502510"/>
            <a:ext cx="3424559" cy="2346866"/>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F:\TD Pgm Photos\MD3_MINDEF.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556995" y="2649"/>
            <a:ext cx="4231747" cy="2634263"/>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F:\TD Pgm Photos\PD5_MINDEFFB.jpg"/>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5382886" y="4420559"/>
            <a:ext cx="3775590" cy="242881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C:\Users\s7625722a\Documents\SG Secure\Logo\New logo\SGSECURE_LOGO_PNG1.png"/>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199761" y="2793631"/>
            <a:ext cx="1636012" cy="715304"/>
          </a:xfrm>
          <a:prstGeom prst="rect">
            <a:avLst/>
          </a:prstGeom>
          <a:noFill/>
          <a:ln>
            <a:noFill/>
          </a:ln>
          <a:effectLst/>
        </p:spPr>
      </p:pic>
      <p:pic>
        <p:nvPicPr>
          <p:cNvPr id="4103" name="Picture 7" descr="F:\TD Pgm Photos\MD2_MINDEF.JP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0" y="-2315"/>
            <a:ext cx="2560050" cy="2639227"/>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F:\TD Pgm Photos\WSG logo.JPG"/>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7270681" y="3538400"/>
            <a:ext cx="1789774" cy="635840"/>
          </a:xfrm>
          <a:prstGeom prst="rect">
            <a:avLst/>
          </a:prstGeom>
          <a:noFill/>
          <a:extLst>
            <a:ext uri="{909E8E84-426E-40DD-AFC4-6F175D3DCCD1}">
              <a14:hiddenFill xmlns:a14="http://schemas.microsoft.com/office/drawing/2010/main">
                <a:solidFill>
                  <a:srgbClr val="FFFFFF"/>
                </a:solidFill>
              </a14:hiddenFill>
            </a:ext>
          </a:extLst>
        </p:spPr>
      </p:pic>
      <p:pic>
        <p:nvPicPr>
          <p:cNvPr id="4107" name="Picture 11" descr="F:\TD Pgm Photos\cyber_MINDEF.jpg"/>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3351407" y="5268659"/>
            <a:ext cx="2081808" cy="159518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F:\TD Pgm Photos\CD3_MINDEF.PNG"/>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3351407" y="4657786"/>
            <a:ext cx="2081808" cy="134576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TD Pgm Photos\CD_MINDEF.jpg"/>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6401944" y="-2315"/>
            <a:ext cx="2742055" cy="2639227"/>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F:\TD Pgm Photos\SG Cares Logo Main RGB.jpg"/>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1029837" y="3583869"/>
            <a:ext cx="1285622" cy="500915"/>
          </a:xfrm>
          <a:prstGeom prst="rect">
            <a:avLst/>
          </a:prstGeom>
          <a:noFill/>
          <a:extLst>
            <a:ext uri="{909E8E84-426E-40DD-AFC4-6F175D3DCCD1}">
              <a14:hiddenFill xmlns:a14="http://schemas.microsoft.com/office/drawing/2010/main">
                <a:solidFill>
                  <a:srgbClr val="FFFFFF"/>
                </a:solidFill>
              </a14:hiddenFill>
            </a:ext>
          </a:extLst>
        </p:spPr>
      </p:pic>
      <p:sp>
        <p:nvSpPr>
          <p:cNvPr id="23" name="Slide Number Placeholder 17"/>
          <p:cNvSpPr>
            <a:spLocks noGrp="1"/>
          </p:cNvSpPr>
          <p:nvPr>
            <p:ph type="sldNum" sz="quarter" idx="12"/>
          </p:nvPr>
        </p:nvSpPr>
        <p:spPr>
          <a:xfrm>
            <a:off x="7011742" y="6492875"/>
            <a:ext cx="2133600" cy="365125"/>
          </a:xfrm>
        </p:spPr>
        <p:txBody>
          <a:bodyPr/>
          <a:lstStyle/>
          <a:p>
            <a:fld id="{747AA532-00D2-4876-A454-E52E0FE77882}" type="slidenum">
              <a:rPr lang="en-GB" smtClean="0"/>
              <a:pPr/>
              <a:t>5</a:t>
            </a:fld>
            <a:r>
              <a:rPr lang="en-GB" dirty="0" smtClean="0"/>
              <a:t>/6</a:t>
            </a:r>
            <a:endParaRPr lang="en-GB" dirty="0"/>
          </a:p>
        </p:txBody>
      </p:sp>
      <p:pic>
        <p:nvPicPr>
          <p:cNvPr id="4110" name="Picture 14"/>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2441299" y="2029496"/>
            <a:ext cx="3902024" cy="289836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9445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t>Exit Activity: </a:t>
            </a:r>
            <a:br>
              <a:rPr lang="en-GB" sz="3200" dirty="0" smtClean="0"/>
            </a:br>
            <a:r>
              <a:rPr lang="en-GB" sz="3200" dirty="0" smtClean="0"/>
              <a:t>What Total Defence actions can you find?</a:t>
            </a:r>
            <a:endParaRPr lang="en-GB" sz="3200" dirty="0"/>
          </a:p>
        </p:txBody>
      </p:sp>
      <p:sp>
        <p:nvSpPr>
          <p:cNvPr id="6" name="Slide Number Placeholder 17"/>
          <p:cNvSpPr>
            <a:spLocks noGrp="1"/>
          </p:cNvSpPr>
          <p:nvPr>
            <p:ph type="sldNum" sz="quarter" idx="12"/>
          </p:nvPr>
        </p:nvSpPr>
        <p:spPr>
          <a:xfrm>
            <a:off x="7011742" y="6492875"/>
            <a:ext cx="2133600" cy="365125"/>
          </a:xfrm>
        </p:spPr>
        <p:txBody>
          <a:bodyPr/>
          <a:lstStyle/>
          <a:p>
            <a:fld id="{747AA532-00D2-4876-A454-E52E0FE77882}" type="slidenum">
              <a:rPr lang="en-GB" smtClean="0"/>
              <a:pPr/>
              <a:t>6</a:t>
            </a:fld>
            <a:r>
              <a:rPr lang="en-GB" dirty="0" smtClean="0"/>
              <a:t>/6</a:t>
            </a:r>
            <a:endParaRPr lang="en-GB"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468" y="1298475"/>
            <a:ext cx="6984776" cy="5241745"/>
          </a:xfrm>
          <a:prstGeom prst="rect">
            <a:avLst/>
          </a:prstGeom>
        </p:spPr>
      </p:pic>
    </p:spTree>
    <p:extLst>
      <p:ext uri="{BB962C8B-B14F-4D97-AF65-F5344CB8AC3E}">
        <p14:creationId xmlns:p14="http://schemas.microsoft.com/office/powerpoint/2010/main" val="3249568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1127</TotalTime>
  <Words>716</Words>
  <Application>Microsoft Office PowerPoint</Application>
  <PresentationFormat>On-screen Show (4:3)</PresentationFormat>
  <Paragraphs>79</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Total Defence Programme for Uniformed Groups – Bronze    Recap: Total Defence (TD)</vt:lpstr>
      <vt:lpstr>What are some challenges Singapore faces today? </vt:lpstr>
      <vt:lpstr>Total Defence: Our National Response</vt:lpstr>
      <vt:lpstr>The Five Pillars of Total Defence</vt:lpstr>
      <vt:lpstr>PowerPoint Presentation</vt:lpstr>
      <vt:lpstr>Exit Activity:  What Total Defence actions can you find?</vt:lpstr>
    </vt:vector>
  </TitlesOfParts>
  <Company>MINDEF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 Lee</dc:creator>
  <cp:lastModifiedBy>Claudia Lee </cp:lastModifiedBy>
  <cp:revision>104</cp:revision>
  <cp:lastPrinted>2018-01-18T05:39:27Z</cp:lastPrinted>
  <dcterms:created xsi:type="dcterms:W3CDTF">2017-12-26T02:02:57Z</dcterms:created>
  <dcterms:modified xsi:type="dcterms:W3CDTF">2018-01-30T08:44:24Z</dcterms:modified>
</cp:coreProperties>
</file>