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319" r:id="rId2"/>
    <p:sldId id="318" r:id="rId3"/>
    <p:sldId id="321" r:id="rId4"/>
    <p:sldId id="324" r:id="rId5"/>
    <p:sldId id="325" r:id="rId6"/>
    <p:sldId id="322" r:id="rId7"/>
    <p:sldId id="327" r:id="rId8"/>
    <p:sldId id="328" r:id="rId9"/>
    <p:sldId id="326" r:id="rId10"/>
    <p:sldId id="329" r:id="rId11"/>
    <p:sldId id="330" r:id="rId12"/>
    <p:sldId id="338" r:id="rId13"/>
    <p:sldId id="333" r:id="rId14"/>
    <p:sldId id="331" r:id="rId15"/>
    <p:sldId id="341" r:id="rId16"/>
    <p:sldId id="334" r:id="rId17"/>
    <p:sldId id="335" r:id="rId18"/>
    <p:sldId id="340" r:id="rId19"/>
    <p:sldId id="336" r:id="rId20"/>
    <p:sldId id="337" r:id="rId21"/>
    <p:sldId id="342" r:id="rId22"/>
    <p:sldId id="299" r:id="rId23"/>
    <p:sldId id="289" r:id="rId24"/>
    <p:sldId id="300" r:id="rId25"/>
    <p:sldId id="298" r:id="rId26"/>
    <p:sldId id="320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33CC"/>
    <a:srgbClr val="66FF33"/>
    <a:srgbClr val="020406"/>
    <a:srgbClr val="CC99FF"/>
    <a:srgbClr val="FF999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1" autoAdjust="0"/>
    <p:restoredTop sz="89595" autoAdjust="0"/>
  </p:normalViewPr>
  <p:slideViewPr>
    <p:cSldViewPr>
      <p:cViewPr varScale="1">
        <p:scale>
          <a:sx n="72" d="100"/>
          <a:sy n="72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38E50CA-C3E9-47C7-BAD2-58DC4F622A7E}" type="datetimeFigureOut">
              <a:rPr lang="en-SG"/>
              <a:pPr>
                <a:defRPr/>
              </a:pPr>
              <a:t>13/01/2018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6D55348-DB9C-4655-A0E7-89E1EEC0E569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5294275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9178482-EEC1-42D0-95A3-F306664DFE10}" type="datetimeFigureOut">
              <a:rPr lang="en-SG"/>
              <a:pPr>
                <a:defRPr/>
              </a:pPr>
              <a:t>13/01/2018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SG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S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BBB5A2E-702B-428F-A2B4-68319C4057A9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38491320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2772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BF523C-876F-4014-A5B9-452339D92D14}" type="datetime1">
              <a:rPr lang="en-SG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13/01/2018</a:t>
            </a:fld>
            <a:endParaRPr lang="en-SG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3796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62E93A-654D-42F2-807C-48401772E853}" type="datetime1">
              <a:rPr lang="en-SG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13/01/2018</a:t>
            </a:fld>
            <a:endParaRPr lang="en-SG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latinLnBrk="1">
              <a:spcBef>
                <a:spcPct val="0"/>
              </a:spcBef>
              <a:buFontTx/>
              <a:buChar char="•"/>
            </a:pPr>
            <a:endParaRPr lang="en-GB" altLang="en-US" smtClean="0"/>
          </a:p>
        </p:txBody>
      </p:sp>
      <p:sp>
        <p:nvSpPr>
          <p:cNvPr id="34820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AB50D2-FCB0-4E19-9F8A-0F3397500E2A}" type="datetime1">
              <a:rPr lang="en-SG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13/01/2018</a:t>
            </a:fld>
            <a:endParaRPr lang="en-SG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atinLnBrk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5844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20D9A0-7008-47CE-A23D-942DA5D07B75}" type="datetime1">
              <a:rPr lang="en-SG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13/01/2018</a:t>
            </a:fld>
            <a:endParaRPr lang="en-SG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11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 txBox="1">
            <a:spLocks/>
          </p:cNvSpPr>
          <p:nvPr userDrawn="1"/>
        </p:nvSpPr>
        <p:spPr>
          <a:xfrm>
            <a:off x="8631238" y="6670675"/>
            <a:ext cx="495300" cy="169863"/>
          </a:xfrm>
          <a:prstGeom prst="rect">
            <a:avLst/>
          </a:prstGeom>
        </p:spPr>
        <p:txBody>
          <a:bodyPr wrap="none" lIns="0" tIns="0" rIns="0" bIns="0" anchor="ctr" anchorCtr="1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7B4323A-114E-4662-BBA9-8AAD0BF9F9BC}" type="slidenum">
              <a:rPr lang="en-US" sz="1100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1100" dirty="0">
                <a:solidFill>
                  <a:schemeClr val="tx1"/>
                </a:solidFill>
                <a:latin typeface="+mn-lt"/>
              </a:rPr>
              <a:t> of 18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612775" y="220663"/>
            <a:ext cx="7918450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612775" y="1155700"/>
            <a:ext cx="7918450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lIns="36000" tIns="36000" rIns="36000" bIns="36000" anchor="ctr" anchorCtr="1"/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" y="6120000"/>
            <a:ext cx="922337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553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 txBox="1">
            <a:spLocks/>
          </p:cNvSpPr>
          <p:nvPr userDrawn="1"/>
        </p:nvSpPr>
        <p:spPr>
          <a:xfrm>
            <a:off x="8631238" y="6670675"/>
            <a:ext cx="495300" cy="169863"/>
          </a:xfrm>
          <a:prstGeom prst="rect">
            <a:avLst/>
          </a:prstGeom>
        </p:spPr>
        <p:txBody>
          <a:bodyPr wrap="none" lIns="0" tIns="0" rIns="0" bIns="0" anchor="ctr" anchorCtr="1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AB8547-2AC2-43B1-98AA-7B299523EDA0}" type="slidenum">
              <a:rPr lang="en-US" sz="1100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1100" dirty="0">
                <a:solidFill>
                  <a:schemeClr val="tx1"/>
                </a:solidFill>
                <a:latin typeface="+mn-lt"/>
              </a:rPr>
              <a:t> of 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26</a:t>
            </a:r>
            <a:endParaRPr lang="en-US" sz="11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" y="6120000"/>
            <a:ext cx="922337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30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  <a:cs typeface="+mn-cs"/>
              </a:defRPr>
            </a:lvl1pPr>
          </a:lstStyle>
          <a:p>
            <a:pPr>
              <a:defRPr/>
            </a:pPr>
            <a:fld id="{99BB8D1D-220B-449D-9A70-74F2B1AD63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GB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jpe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4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338" y="467678"/>
            <a:ext cx="8823325" cy="564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2362200" y="5297488"/>
            <a:ext cx="4240213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US" altLang="en-US" sz="1600" b="1" i="1">
                <a:solidFill>
                  <a:schemeClr val="bg1"/>
                </a:solidFill>
                <a:latin typeface="Arial" charset="0"/>
              </a:rPr>
              <a:t>TOTAL DEFENCE STRATEGY CARD GAME</a:t>
            </a:r>
            <a:endParaRPr lang="en-SG" altLang="en-US" sz="1600" b="1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4427538" y="2876550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27538" y="5661025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04" y="1801376"/>
            <a:ext cx="2955925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3" name="TextBox 12"/>
          <p:cNvSpPr txBox="1">
            <a:spLocks noChangeArrowheads="1"/>
          </p:cNvSpPr>
          <p:nvPr/>
        </p:nvSpPr>
        <p:spPr bwMode="auto">
          <a:xfrm>
            <a:off x="4356100" y="3087688"/>
            <a:ext cx="44640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SG" altLang="en-US" sz="2400" b="1" dirty="0">
                <a:latin typeface="Century Gothic" pitchFamily="34" charset="0"/>
              </a:rPr>
              <a:t>On 13 November 2015, Paris suffered multiple attacks in restaurants, a sports stadium and a concert hall, which claimed the lives of more than 120 victims.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370" y="245269"/>
            <a:ext cx="18891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513" y="245269"/>
            <a:ext cx="1920875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69900"/>
            <a:ext cx="3154363" cy="214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4029" y="2087136"/>
            <a:ext cx="1058863" cy="105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Box 34"/>
          <p:cNvSpPr txBox="1">
            <a:spLocks noChangeArrowheads="1"/>
          </p:cNvSpPr>
          <p:nvPr/>
        </p:nvSpPr>
        <p:spPr bwMode="auto">
          <a:xfrm>
            <a:off x="4230371" y="542917"/>
            <a:ext cx="4320221" cy="51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SG" altLang="en-US" sz="2400" b="1">
                <a:latin typeface="Century Gothic" pitchFamily="34" charset="0"/>
              </a:rPr>
              <a:t>Look at the Action cards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3816350" y="409575"/>
            <a:ext cx="5148263" cy="3024188"/>
          </a:xfrm>
          <a:prstGeom prst="roundRect">
            <a:avLst/>
          </a:prstGeom>
          <a:noFill/>
          <a:ln w="38100">
            <a:solidFill>
              <a:srgbClr val="66FF3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364" name="Rectangle 37"/>
          <p:cNvSpPr>
            <a:spLocks noChangeArrowheads="1"/>
          </p:cNvSpPr>
          <p:nvPr/>
        </p:nvSpPr>
        <p:spPr bwMode="auto">
          <a:xfrm>
            <a:off x="179388" y="2365375"/>
            <a:ext cx="341947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What can we do to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prepare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ourselves for an incident like this?</a:t>
            </a: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179388" y="4132263"/>
            <a:ext cx="8640762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 startAt="2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What are some ways in which we can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respond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when an incident like this happens?</a:t>
            </a: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179388" y="5157788"/>
            <a:ext cx="8640762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 startAt="3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How can we help our society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recover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from such an incident quickly?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737" y="310639"/>
            <a:ext cx="35433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3193" y="1102043"/>
            <a:ext cx="4854575" cy="214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700338" y="1984375"/>
            <a:ext cx="59975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Terrorism is a real and present danger. It is not a matter of “if” but “when” an attack will happen.</a:t>
            </a:r>
          </a:p>
          <a:p>
            <a:pPr algn="just">
              <a:buFont typeface="Arial" charset="0"/>
              <a:buChar char="•"/>
            </a:pPr>
            <a:endParaRPr lang="en-SG" altLang="en-US" sz="2400" b="1">
              <a:latin typeface="Century Gothic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We need to support our National Servicemen when they are called up for training or operations to keep us safe and secure.                                      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092" y="1984375"/>
            <a:ext cx="18891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092" y="3507581"/>
            <a:ext cx="1920875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782" y="476672"/>
            <a:ext cx="7818437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655" y="81598"/>
            <a:ext cx="27590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1" y="1915955"/>
            <a:ext cx="2955925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35488" y="537528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35488" y="6573203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6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89272">
            <a:off x="112713" y="2043113"/>
            <a:ext cx="1798637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7768"/>
            <a:ext cx="1058863" cy="105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0" name="TextBox 12"/>
          <p:cNvSpPr txBox="1">
            <a:spLocks noChangeArrowheads="1"/>
          </p:cNvSpPr>
          <p:nvPr/>
        </p:nvSpPr>
        <p:spPr bwMode="auto">
          <a:xfrm>
            <a:off x="4464050" y="1820669"/>
            <a:ext cx="4464050" cy="34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SG" altLang="en-US" sz="2400" b="1" dirty="0">
                <a:latin typeface="Century Gothic" pitchFamily="34" charset="0"/>
              </a:rPr>
              <a:t>In 2015, a cyber-attack disabled a power grid in Ukraine.</a:t>
            </a:r>
          </a:p>
          <a:p>
            <a:pPr algn="just">
              <a:buFont typeface="Arial" charset="0"/>
              <a:buChar char="•"/>
            </a:pPr>
            <a:endParaRPr lang="en-SG" altLang="en-US" sz="2400" b="1" dirty="0">
              <a:latin typeface="Century Gothic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SG" altLang="en-US" sz="2400" b="1" dirty="0">
                <a:latin typeface="Century Gothic" pitchFamily="34" charset="0"/>
              </a:rPr>
              <a:t>In 2016, hackers disrupted access to popular websites like Amazon, Twitter and Spotify in the US and Western Europe.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Box 9"/>
          <p:cNvSpPr txBox="1">
            <a:spLocks noChangeArrowheads="1"/>
          </p:cNvSpPr>
          <p:nvPr/>
        </p:nvSpPr>
        <p:spPr bwMode="auto">
          <a:xfrm>
            <a:off x="784225" y="2301875"/>
            <a:ext cx="43211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SG" altLang="en-US" sz="2400" b="1">
                <a:latin typeface="Century Gothic" pitchFamily="34" charset="0"/>
              </a:rPr>
              <a:t>Look at the Action cards</a:t>
            </a:r>
          </a:p>
        </p:txBody>
      </p:sp>
      <p:sp>
        <p:nvSpPr>
          <p:cNvPr id="18437" name="TextBox 13"/>
          <p:cNvSpPr txBox="1">
            <a:spLocks noChangeArrowheads="1"/>
          </p:cNvSpPr>
          <p:nvPr/>
        </p:nvSpPr>
        <p:spPr bwMode="auto">
          <a:xfrm>
            <a:off x="5694363" y="1819275"/>
            <a:ext cx="331152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SG" altLang="en-US" sz="2400" b="1">
                <a:latin typeface="Century Gothic" pitchFamily="34" charset="0"/>
              </a:rPr>
              <a:t>What can we do</a:t>
            </a:r>
          </a:p>
          <a:p>
            <a:pPr algn="ctr"/>
            <a:r>
              <a:rPr lang="en-SG" altLang="en-US" sz="2400" b="1">
                <a:latin typeface="Century Gothic" pitchFamily="34" charset="0"/>
              </a:rPr>
              <a:t>to prepare ourselves</a:t>
            </a:r>
          </a:p>
          <a:p>
            <a:pPr algn="ctr"/>
            <a:r>
              <a:rPr lang="en-SG" altLang="en-US" sz="2400" b="1">
                <a:latin typeface="Century Gothic" pitchFamily="34" charset="0"/>
              </a:rPr>
              <a:t>for an incident like this?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31800" y="2060575"/>
            <a:ext cx="5148263" cy="3600450"/>
          </a:xfrm>
          <a:prstGeom prst="roundRect">
            <a:avLst/>
          </a:prstGeom>
          <a:noFill/>
          <a:ln w="38100">
            <a:solidFill>
              <a:srgbClr val="66FF3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138" y="3212976"/>
            <a:ext cx="4854575" cy="214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8912" y="3645024"/>
            <a:ext cx="1622425" cy="244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319" y="332656"/>
            <a:ext cx="8107363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49" y="254995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3348038" y="2525713"/>
            <a:ext cx="5472112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Terrorists can carry out cyber-attacks that could cause significant damage to our economy and disruptions to our daily lives.</a:t>
            </a:r>
          </a:p>
          <a:p>
            <a:pPr algn="just">
              <a:buFont typeface="Arial" charset="0"/>
              <a:buChar char="•"/>
            </a:pPr>
            <a:endParaRPr lang="en-SG" altLang="en-US" sz="2400" b="1">
              <a:latin typeface="Century Gothic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We can play our part by adopting good cyber-security practices.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563" y="2377547"/>
            <a:ext cx="291147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21851"/>
            <a:ext cx="2759075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3598"/>
            <a:ext cx="27590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180" y="1916113"/>
            <a:ext cx="2955925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35488" y="446088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35488" y="6481763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60000">
            <a:off x="231775" y="1998663"/>
            <a:ext cx="1800225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3315" y="76458"/>
            <a:ext cx="1058863" cy="105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2" name="TextBox 12"/>
          <p:cNvSpPr txBox="1">
            <a:spLocks noChangeArrowheads="1"/>
          </p:cNvSpPr>
          <p:nvPr/>
        </p:nvSpPr>
        <p:spPr bwMode="auto">
          <a:xfrm>
            <a:off x="4464050" y="806450"/>
            <a:ext cx="4464050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SG" altLang="en-US" sz="2400" b="1" dirty="0">
                <a:latin typeface="Century Gothic" pitchFamily="34" charset="0"/>
              </a:rPr>
              <a:t>During a fireworks display in Nice, France, to mark Bastille Day (14 July 2016), a Frenchman drove a truck through the large crowd, killing about 84 people.</a:t>
            </a:r>
          </a:p>
          <a:p>
            <a:pPr algn="just">
              <a:buFont typeface="Arial" charset="0"/>
              <a:buChar char="•"/>
            </a:pPr>
            <a:endParaRPr lang="en-SG" altLang="en-US" sz="2400" b="1" dirty="0">
              <a:latin typeface="Century Gothic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SG" altLang="en-US" sz="2400" b="1" dirty="0">
                <a:latin typeface="Century Gothic" pitchFamily="34" charset="0"/>
              </a:rPr>
              <a:t>On 19 December 2016, a Tunisian, hijacked a truck and rammed it into a Christmas market in Berlin, Germany, killing 12 people and injuring 48.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Image by FlamingText.co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0025"/>
            <a:ext cx="35417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Box 34"/>
          <p:cNvSpPr txBox="1">
            <a:spLocks noChangeArrowheads="1"/>
          </p:cNvSpPr>
          <p:nvPr/>
        </p:nvSpPr>
        <p:spPr bwMode="auto">
          <a:xfrm>
            <a:off x="4230371" y="542917"/>
            <a:ext cx="4320221" cy="51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SG" altLang="en-US" sz="2400" b="1">
                <a:latin typeface="Century Gothic" pitchFamily="34" charset="0"/>
              </a:rPr>
              <a:t>Look at the Action cards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3816350" y="409575"/>
            <a:ext cx="5148263" cy="3024188"/>
          </a:xfrm>
          <a:prstGeom prst="roundRect">
            <a:avLst/>
          </a:prstGeom>
          <a:noFill/>
          <a:ln w="38100">
            <a:solidFill>
              <a:srgbClr val="66FF3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1508" name="Rectangle 15"/>
          <p:cNvSpPr>
            <a:spLocks noChangeArrowheads="1"/>
          </p:cNvSpPr>
          <p:nvPr/>
        </p:nvSpPr>
        <p:spPr bwMode="auto">
          <a:xfrm>
            <a:off x="179388" y="2365375"/>
            <a:ext cx="341947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What can we do to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prepare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ourselves for an incident like this?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79388" y="4132263"/>
            <a:ext cx="8640762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 startAt="2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What are some ways in which we can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respond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when an incident like this happens?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79388" y="5157788"/>
            <a:ext cx="8640762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 startAt="3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How can we help our society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recover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from such an incident quickly?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8598" y="1143447"/>
            <a:ext cx="4854575" cy="214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3276600" y="2201545"/>
            <a:ext cx="5472113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SG" altLang="en-US" sz="2400" b="1" dirty="0">
                <a:latin typeface="Century Gothic" pitchFamily="34" charset="0"/>
              </a:rPr>
              <a:t>There is an increasing number of self-radicalised individuals who attack everyday venues using ordinary objects.</a:t>
            </a:r>
          </a:p>
          <a:p>
            <a:pPr algn="just">
              <a:buFont typeface="Arial" charset="0"/>
              <a:buChar char="•"/>
            </a:pPr>
            <a:endParaRPr lang="en-SG" altLang="en-US" sz="2400" b="1" dirty="0">
              <a:latin typeface="Century Gothic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SG" altLang="en-US" sz="2400" b="1" dirty="0">
                <a:latin typeface="Century Gothic" pitchFamily="34" charset="0"/>
              </a:rPr>
              <a:t>Our security agencies cannot be everywhere all the time, so we need to play our part by staying vigilant and keeping a lookout for suspicious characters and activities.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01" y="2579687"/>
            <a:ext cx="2827337" cy="336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7" y="204788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27025"/>
            <a:ext cx="24606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6963" y="36307"/>
            <a:ext cx="2759075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957839"/>
            <a:ext cx="2955925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4" name="TextBox 12"/>
          <p:cNvSpPr txBox="1">
            <a:spLocks noChangeArrowheads="1"/>
          </p:cNvSpPr>
          <p:nvPr/>
        </p:nvSpPr>
        <p:spPr bwMode="auto">
          <a:xfrm>
            <a:off x="4464050" y="1368425"/>
            <a:ext cx="4464050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In December 2016, police cautioned the public against spreading a text message circulating on WhatsApp containing rumours about potential attacks in popular shopping areas such as Orchard Road. This incited unnecessary fear and public alarm. 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535488" y="1357313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35488" y="5589588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0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60000">
            <a:off x="123825" y="2092325"/>
            <a:ext cx="18002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2381" y="562292"/>
            <a:ext cx="1058863" cy="105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76263" y="1524000"/>
            <a:ext cx="799147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14000"/>
              </a:lnSpc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Understand that Singapore’s peace and security should not be taken for granted.</a:t>
            </a:r>
          </a:p>
          <a:p>
            <a:pPr algn="just">
              <a:lnSpc>
                <a:spcPct val="114000"/>
              </a:lnSpc>
              <a:buFont typeface="Arial" charset="0"/>
              <a:buChar char="•"/>
            </a:pPr>
            <a:endParaRPr lang="en-SG" altLang="en-US" sz="2400" b="1">
              <a:latin typeface="Century Gothic" pitchFamily="34" charset="0"/>
            </a:endParaRPr>
          </a:p>
          <a:p>
            <a:pPr algn="just">
              <a:lnSpc>
                <a:spcPct val="114000"/>
              </a:lnSpc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Appreciate the complexity of the threats facing Singapore, the need for trade-offs, and the impact of everyday decisions on the fight against terrorism.</a:t>
            </a:r>
          </a:p>
          <a:p>
            <a:pPr algn="just">
              <a:lnSpc>
                <a:spcPct val="114000"/>
              </a:lnSpc>
              <a:buFont typeface="Arial" charset="0"/>
              <a:buChar char="•"/>
            </a:pPr>
            <a:endParaRPr lang="en-SG" altLang="en-US" sz="2400" b="1">
              <a:latin typeface="Century Gothic" pitchFamily="34" charset="0"/>
            </a:endParaRPr>
          </a:p>
          <a:p>
            <a:pPr algn="just">
              <a:lnSpc>
                <a:spcPct val="114000"/>
              </a:lnSpc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Recognise that simple yet concrete actions can help our family and friends be more prepared for crises.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782" y="260648"/>
            <a:ext cx="7818437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TextBox 34"/>
          <p:cNvSpPr txBox="1">
            <a:spLocks noChangeArrowheads="1"/>
          </p:cNvSpPr>
          <p:nvPr/>
        </p:nvSpPr>
        <p:spPr bwMode="auto">
          <a:xfrm>
            <a:off x="4230371" y="542917"/>
            <a:ext cx="4320221" cy="51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SG" altLang="en-US" sz="2400" b="1">
                <a:latin typeface="Century Gothic" pitchFamily="34" charset="0"/>
              </a:rPr>
              <a:t>Look at the Action cards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3816350" y="409575"/>
            <a:ext cx="5148263" cy="3024188"/>
          </a:xfrm>
          <a:prstGeom prst="roundRect">
            <a:avLst/>
          </a:prstGeom>
          <a:noFill/>
          <a:ln w="38100">
            <a:solidFill>
              <a:srgbClr val="66FF3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580" name="Rectangle 15"/>
          <p:cNvSpPr>
            <a:spLocks noChangeArrowheads="1"/>
          </p:cNvSpPr>
          <p:nvPr/>
        </p:nvSpPr>
        <p:spPr bwMode="auto">
          <a:xfrm>
            <a:off x="179388" y="2365375"/>
            <a:ext cx="341947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What can we do to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prepare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ourselves for an incident like this?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79388" y="4132263"/>
            <a:ext cx="8640762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 startAt="2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What are some ways in which we can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respond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when an incident like this happens?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79388" y="5157788"/>
            <a:ext cx="8640762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 startAt="3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How can we help our society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recover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from such an incident quickly?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9648" y="1110392"/>
            <a:ext cx="4854575" cy="214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64614"/>
            <a:ext cx="35433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3708400" y="2276475"/>
            <a:ext cx="5111750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Do not believe everything you read online. Check your facts and think about the implications of your actions before sharing.</a:t>
            </a:r>
          </a:p>
          <a:p>
            <a:pPr algn="just">
              <a:buFont typeface="Arial" charset="0"/>
              <a:buChar char="•"/>
            </a:pPr>
            <a:endParaRPr lang="en-SG" altLang="en-US" sz="2400" b="1">
              <a:latin typeface="Century Gothic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We can play our part by strongly rejecting messages that seek to incite hatred or discrimination against our fellow Singaporeans.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289968"/>
            <a:ext cx="3451225" cy="172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943" y="4205288"/>
            <a:ext cx="323056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42898"/>
            <a:ext cx="2378075" cy="174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7316"/>
            <a:ext cx="4365625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30" y="908720"/>
            <a:ext cx="8606450" cy="567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 descr="Image by FlamingText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8" y="71438"/>
            <a:ext cx="6138862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3779838" y="3981450"/>
            <a:ext cx="2808287" cy="2800350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We’re facing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Increasingly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complex threats.</a:t>
            </a:r>
          </a:p>
        </p:txBody>
      </p:sp>
      <p:sp>
        <p:nvSpPr>
          <p:cNvPr id="12" name="Oval 11"/>
          <p:cNvSpPr/>
          <p:nvPr/>
        </p:nvSpPr>
        <p:spPr>
          <a:xfrm>
            <a:off x="6237288" y="3981450"/>
            <a:ext cx="2808287" cy="2800350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We cannot take our peace and security for granted.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 bwMode="auto">
          <a:xfrm>
            <a:off x="5148263" y="173038"/>
            <a:ext cx="3311525" cy="2232025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There are trade-offs and consequences to our actions.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251" y="2392363"/>
            <a:ext cx="2117725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116" y="2247582"/>
            <a:ext cx="1654175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643" y="143827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518976"/>
            <a:ext cx="1768475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40005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val 17"/>
          <p:cNvSpPr/>
          <p:nvPr/>
        </p:nvSpPr>
        <p:spPr>
          <a:xfrm>
            <a:off x="180553" y="2132310"/>
            <a:ext cx="2735263" cy="2736850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Everyone needs to play a part, not just our security forces.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0787" y="929323"/>
            <a:ext cx="6461125" cy="595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532" y="2087136"/>
            <a:ext cx="2743200" cy="273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765745"/>
            <a:ext cx="2735263" cy="273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6933" y="2990056"/>
            <a:ext cx="284956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3198178" y="3582988"/>
            <a:ext cx="2879725" cy="2808287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There are many things we can do to put Total Defence into action.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96" y="95250"/>
            <a:ext cx="40005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300" y="857250"/>
            <a:ext cx="66294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485775" y="4437063"/>
            <a:ext cx="817245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SG" altLang="en-US" sz="2400" b="1">
                <a:latin typeface="Century Gothic" pitchFamily="34" charset="0"/>
              </a:rPr>
              <a:t>What were your considerations in allocating your National Effort levels?</a:t>
            </a:r>
          </a:p>
        </p:txBody>
      </p:sp>
      <p:grpSp>
        <p:nvGrpSpPr>
          <p:cNvPr id="7173" name="Group 30"/>
          <p:cNvGrpSpPr>
            <a:grpSpLocks/>
          </p:cNvGrpSpPr>
          <p:nvPr/>
        </p:nvGrpSpPr>
        <p:grpSpPr bwMode="auto">
          <a:xfrm>
            <a:off x="4576763" y="454025"/>
            <a:ext cx="4421187" cy="1500188"/>
            <a:chOff x="4531524" y="355584"/>
            <a:chExt cx="4422536" cy="1501270"/>
          </a:xfrm>
        </p:grpSpPr>
        <p:sp>
          <p:nvSpPr>
            <p:cNvPr id="7174" name="Rounded Rectangle 3"/>
            <p:cNvSpPr>
              <a:spLocks noChangeArrowheads="1"/>
            </p:cNvSpPr>
            <p:nvPr/>
          </p:nvSpPr>
          <p:spPr bwMode="auto">
            <a:xfrm>
              <a:off x="4531524" y="389674"/>
              <a:ext cx="4422536" cy="146718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108000" rIns="108000" bIns="108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Aft>
                  <a:spcPts val="2400"/>
                </a:spcAft>
              </a:pPr>
              <a: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  <a:t>Allocation of 11 National Effort points across the </a:t>
              </a:r>
              <a:b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</a:br>
              <a: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  <a:t>TD pillars.</a:t>
              </a:r>
              <a:endParaRPr lang="en-SG" altLang="en-US" sz="2400" b="1">
                <a:solidFill>
                  <a:srgbClr val="002060"/>
                </a:solidFill>
                <a:latin typeface="Century Gothic" pitchFamily="34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582340" y="355584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582340" y="1844145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4788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2636838"/>
            <a:ext cx="82137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485775" y="4437063"/>
            <a:ext cx="817245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SG" altLang="en-US" sz="2400" b="1">
                <a:latin typeface="Century Gothic" pitchFamily="34" charset="0"/>
              </a:rPr>
              <a:t>How did you feel having to choose one pillar over another when assigning National Effort levels?</a:t>
            </a:r>
          </a:p>
        </p:txBody>
      </p:sp>
      <p:grpSp>
        <p:nvGrpSpPr>
          <p:cNvPr id="8197" name="Group 30"/>
          <p:cNvGrpSpPr>
            <a:grpSpLocks/>
          </p:cNvGrpSpPr>
          <p:nvPr/>
        </p:nvGrpSpPr>
        <p:grpSpPr bwMode="auto">
          <a:xfrm>
            <a:off x="4532313" y="454025"/>
            <a:ext cx="4421187" cy="1500188"/>
            <a:chOff x="4531524" y="355584"/>
            <a:chExt cx="4422536" cy="1501270"/>
          </a:xfrm>
        </p:grpSpPr>
        <p:sp>
          <p:nvSpPr>
            <p:cNvPr id="8198" name="Rounded Rectangle 3"/>
            <p:cNvSpPr>
              <a:spLocks noChangeArrowheads="1"/>
            </p:cNvSpPr>
            <p:nvPr/>
          </p:nvSpPr>
          <p:spPr bwMode="auto">
            <a:xfrm>
              <a:off x="4531524" y="389674"/>
              <a:ext cx="4422536" cy="146718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108000" rIns="108000" bIns="108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Aft>
                  <a:spcPts val="2400"/>
                </a:spcAft>
              </a:pPr>
              <a: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  <a:t>Allocation of 11 National Effort points across the</a:t>
              </a:r>
              <a:b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</a:br>
              <a: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  <a:t>TD pillars.</a:t>
              </a:r>
              <a:endParaRPr lang="en-SG" altLang="en-US" sz="2400" b="1">
                <a:solidFill>
                  <a:srgbClr val="002060"/>
                </a:solidFill>
                <a:latin typeface="Century Gothic" pitchFamily="34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582340" y="355584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582340" y="1844145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6413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2636838"/>
            <a:ext cx="82137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485775" y="4408488"/>
            <a:ext cx="817245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SG" altLang="en-US" sz="2400" b="1">
                <a:latin typeface="Century Gothic" pitchFamily="34" charset="0"/>
              </a:rPr>
              <a:t>How did you resolve disagreements with your teammate over the distribution of</a:t>
            </a:r>
          </a:p>
          <a:p>
            <a:pPr algn="ctr"/>
            <a:r>
              <a:rPr lang="en-SG" altLang="en-US" sz="2400" b="1">
                <a:latin typeface="Century Gothic" pitchFamily="34" charset="0"/>
              </a:rPr>
              <a:t>National Effort levels?</a:t>
            </a:r>
          </a:p>
        </p:txBody>
      </p:sp>
      <p:grpSp>
        <p:nvGrpSpPr>
          <p:cNvPr id="9221" name="Group 30"/>
          <p:cNvGrpSpPr>
            <a:grpSpLocks/>
          </p:cNvGrpSpPr>
          <p:nvPr/>
        </p:nvGrpSpPr>
        <p:grpSpPr bwMode="auto">
          <a:xfrm>
            <a:off x="4532313" y="454025"/>
            <a:ext cx="4421187" cy="1500188"/>
            <a:chOff x="4531524" y="355584"/>
            <a:chExt cx="4422536" cy="1501270"/>
          </a:xfrm>
        </p:grpSpPr>
        <p:sp>
          <p:nvSpPr>
            <p:cNvPr id="9222" name="Rounded Rectangle 3"/>
            <p:cNvSpPr>
              <a:spLocks noChangeArrowheads="1"/>
            </p:cNvSpPr>
            <p:nvPr/>
          </p:nvSpPr>
          <p:spPr bwMode="auto">
            <a:xfrm>
              <a:off x="4531524" y="389674"/>
              <a:ext cx="4422536" cy="146718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108000" rIns="108000" bIns="108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Aft>
                  <a:spcPts val="2400"/>
                </a:spcAft>
              </a:pPr>
              <a: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  <a:t>Allocation of 11 National Effort points across the</a:t>
              </a:r>
              <a:b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</a:br>
              <a: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  <a:t>TD pillars.</a:t>
              </a:r>
              <a:endParaRPr lang="en-SG" altLang="en-US" sz="2400" b="1">
                <a:solidFill>
                  <a:srgbClr val="002060"/>
                </a:solidFill>
                <a:latin typeface="Century Gothic" pitchFamily="34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582340" y="355584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582340" y="1844145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" y="210508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2636838"/>
            <a:ext cx="82137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62225" y="2708275"/>
            <a:ext cx="51054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en-SG" altLang="en-US" sz="2400" b="1">
                <a:latin typeface="Century Gothic" pitchFamily="34" charset="0"/>
              </a:rPr>
              <a:t>Were you playing a game that focused on eliminating terrorists (offensive strategy)</a:t>
            </a:r>
          </a:p>
          <a:p>
            <a:pPr>
              <a:spcAft>
                <a:spcPts val="1800"/>
              </a:spcAft>
            </a:pPr>
            <a:r>
              <a:rPr lang="en-SG" altLang="en-US" sz="2400" b="1">
                <a:latin typeface="Century Gothic" pitchFamily="34" charset="0"/>
              </a:rPr>
              <a:t>or protecting your citizen groups</a:t>
            </a:r>
            <a:br>
              <a:rPr lang="en-SG" altLang="en-US" sz="2400" b="1">
                <a:latin typeface="Century Gothic" pitchFamily="34" charset="0"/>
              </a:rPr>
            </a:br>
            <a:r>
              <a:rPr lang="en-SG" altLang="en-US" sz="2400" b="1">
                <a:latin typeface="Century Gothic" pitchFamily="34" charset="0"/>
              </a:rPr>
              <a:t>(defensive strategy)?	</a:t>
            </a:r>
          </a:p>
          <a:p>
            <a:pPr>
              <a:spcAft>
                <a:spcPts val="1800"/>
              </a:spcAft>
            </a:pPr>
            <a:r>
              <a:rPr lang="en-SG" altLang="en-US" sz="2400" b="1">
                <a:latin typeface="Century Gothic" pitchFamily="34" charset="0"/>
              </a:rPr>
              <a:t>Did you come across cards that had an impact on both terrorists and citizens?</a:t>
            </a:r>
          </a:p>
        </p:txBody>
      </p:sp>
      <p:grpSp>
        <p:nvGrpSpPr>
          <p:cNvPr id="10244" name="Group 2"/>
          <p:cNvGrpSpPr>
            <a:grpSpLocks/>
          </p:cNvGrpSpPr>
          <p:nvPr/>
        </p:nvGrpSpPr>
        <p:grpSpPr bwMode="auto">
          <a:xfrm>
            <a:off x="4532313" y="454025"/>
            <a:ext cx="4421187" cy="1500188"/>
            <a:chOff x="4531524" y="355584"/>
            <a:chExt cx="4422536" cy="1501270"/>
          </a:xfrm>
        </p:grpSpPr>
        <p:sp>
          <p:nvSpPr>
            <p:cNvPr id="10250" name="Rounded Rectangle 3"/>
            <p:cNvSpPr>
              <a:spLocks noChangeArrowheads="1"/>
            </p:cNvSpPr>
            <p:nvPr/>
          </p:nvSpPr>
          <p:spPr bwMode="auto">
            <a:xfrm>
              <a:off x="4531524" y="389674"/>
              <a:ext cx="4422536" cy="146718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108000" rIns="108000" bIns="108000" anchor="ctr">
              <a:spAutoFit/>
            </a:bodyPr>
            <a:lstStyle>
              <a:lvl1pPr marL="170815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  <a:t>Playing</a:t>
              </a:r>
            </a:p>
            <a:p>
              <a:pPr algn="ctr"/>
              <a: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  <a:t>Action</a:t>
              </a:r>
            </a:p>
            <a:p>
              <a:pPr algn="ctr"/>
              <a:r>
                <a:rPr lang="en-US" altLang="en-US" sz="2400" b="1">
                  <a:solidFill>
                    <a:srgbClr val="002060"/>
                  </a:solidFill>
                  <a:latin typeface="Century Gothic" pitchFamily="34" charset="0"/>
                </a:rPr>
                <a:t>Cards</a:t>
              </a:r>
              <a:endParaRPr lang="en-SG" altLang="en-US" sz="2400" b="1">
                <a:solidFill>
                  <a:srgbClr val="002060"/>
                </a:solidFill>
                <a:latin typeface="Century Gothic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582340" y="355584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4582340" y="1844145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030" y="157162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386" y="2633099"/>
            <a:ext cx="2003425" cy="302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649" y="4761"/>
            <a:ext cx="1806575" cy="245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8932" y="2887216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5245" y="4123126"/>
            <a:ext cx="12731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dvAuto="10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8" name="Group 2"/>
          <p:cNvGrpSpPr>
            <a:grpSpLocks/>
          </p:cNvGrpSpPr>
          <p:nvPr/>
        </p:nvGrpSpPr>
        <p:grpSpPr bwMode="auto">
          <a:xfrm>
            <a:off x="4532313" y="454025"/>
            <a:ext cx="4421187" cy="1500188"/>
            <a:chOff x="4531524" y="355584"/>
            <a:chExt cx="4422536" cy="1501270"/>
          </a:xfrm>
        </p:grpSpPr>
        <p:sp>
          <p:nvSpPr>
            <p:cNvPr id="11271" name="Rounded Rectangle 3"/>
            <p:cNvSpPr>
              <a:spLocks noChangeArrowheads="1"/>
            </p:cNvSpPr>
            <p:nvPr/>
          </p:nvSpPr>
          <p:spPr bwMode="auto">
            <a:xfrm>
              <a:off x="4531524" y="389674"/>
              <a:ext cx="4422536" cy="146718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108000" rIns="108000" bIns="108000" anchor="ctr">
              <a:spAutoFit/>
            </a:bodyPr>
            <a:lstStyle>
              <a:lvl1pPr marL="170815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  <a:t>Reacting to effects of</a:t>
              </a:r>
              <a:b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</a:br>
              <a: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  <a:t>Crisis cards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582340" y="355584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4582340" y="1844145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70" name="TextBox 15"/>
          <p:cNvSpPr txBox="1">
            <a:spLocks noChangeArrowheads="1"/>
          </p:cNvSpPr>
          <p:nvPr/>
        </p:nvSpPr>
        <p:spPr bwMode="auto">
          <a:xfrm>
            <a:off x="6443663" y="3141663"/>
            <a:ext cx="2211387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SG" altLang="en-US" sz="2400" b="1">
                <a:latin typeface="Century Gothic" pitchFamily="34" charset="0"/>
              </a:rPr>
              <a:t>How prepared were you for crises?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" y="146413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038" y="2364468"/>
            <a:ext cx="5889625" cy="406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-5988"/>
            <a:ext cx="1806575" cy="245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2" name="Group 2"/>
          <p:cNvGrpSpPr>
            <a:grpSpLocks/>
          </p:cNvGrpSpPr>
          <p:nvPr/>
        </p:nvGrpSpPr>
        <p:grpSpPr bwMode="auto">
          <a:xfrm>
            <a:off x="4532313" y="454025"/>
            <a:ext cx="4421187" cy="1500188"/>
            <a:chOff x="4531524" y="355584"/>
            <a:chExt cx="4422536" cy="1501270"/>
          </a:xfrm>
        </p:grpSpPr>
        <p:sp>
          <p:nvSpPr>
            <p:cNvPr id="12296" name="Rounded Rectangle 3"/>
            <p:cNvSpPr>
              <a:spLocks noChangeArrowheads="1"/>
            </p:cNvSpPr>
            <p:nvPr/>
          </p:nvSpPr>
          <p:spPr bwMode="auto">
            <a:xfrm>
              <a:off x="4531524" y="389674"/>
              <a:ext cx="4422536" cy="146718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108000" rIns="108000" bIns="108000" anchor="ctr">
              <a:spAutoFit/>
            </a:bodyPr>
            <a:lstStyle>
              <a:lvl1pPr marL="170815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  <a:t>Reacting to effects of</a:t>
              </a:r>
              <a:b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</a:br>
              <a: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  <a:t>Crisis cards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582340" y="355584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4582340" y="1844145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94" name="TextBox 15"/>
          <p:cNvSpPr txBox="1">
            <a:spLocks noChangeArrowheads="1"/>
          </p:cNvSpPr>
          <p:nvPr/>
        </p:nvSpPr>
        <p:spPr bwMode="auto">
          <a:xfrm>
            <a:off x="2771775" y="4868863"/>
            <a:ext cx="5688013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SG" altLang="en-US" sz="2400" b="1">
                <a:latin typeface="Century Gothic" pitchFamily="34" charset="0"/>
              </a:rPr>
              <a:t>Did your strategies change after you were hit by crises?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971" y="157162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29644"/>
            <a:ext cx="3040063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924944"/>
            <a:ext cx="54483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2493" y="-10284"/>
            <a:ext cx="1806575" cy="245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1162">
            <a:off x="1118236" y="1868484"/>
            <a:ext cx="7345363" cy="535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558800" y="2276475"/>
            <a:ext cx="8026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SG" altLang="en-US" sz="2400" b="1">
                <a:latin typeface="Century Gothic" pitchFamily="34" charset="0"/>
              </a:rPr>
              <a:t>If you were to play the game again, what are some things you would do differently?</a:t>
            </a:r>
          </a:p>
        </p:txBody>
      </p:sp>
      <p:grpSp>
        <p:nvGrpSpPr>
          <p:cNvPr id="13317" name="Group 8"/>
          <p:cNvGrpSpPr>
            <a:grpSpLocks/>
          </p:cNvGrpSpPr>
          <p:nvPr/>
        </p:nvGrpSpPr>
        <p:grpSpPr bwMode="auto">
          <a:xfrm>
            <a:off x="4532313" y="454025"/>
            <a:ext cx="4421187" cy="1489075"/>
            <a:chOff x="4531524" y="355584"/>
            <a:chExt cx="4422536" cy="1489240"/>
          </a:xfrm>
        </p:grpSpPr>
        <p:sp>
          <p:nvSpPr>
            <p:cNvPr id="13318" name="Rounded Rectangle 9"/>
            <p:cNvSpPr>
              <a:spLocks noChangeArrowheads="1"/>
            </p:cNvSpPr>
            <p:nvPr/>
          </p:nvSpPr>
          <p:spPr bwMode="auto">
            <a:xfrm>
              <a:off x="4531524" y="366614"/>
              <a:ext cx="4422536" cy="146718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108000" rIns="108000" bIns="108000" anchor="ctr">
              <a:spAutoFit/>
            </a:bodyPr>
            <a:lstStyle>
              <a:lvl1pPr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79375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7937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  <a:t>Gameplay</a:t>
              </a:r>
              <a:b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</a:br>
              <a: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  <a:t>and</a:t>
              </a:r>
              <a:b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</a:br>
              <a:r>
                <a:rPr lang="en-SG" altLang="en-US" sz="2400" b="1">
                  <a:solidFill>
                    <a:srgbClr val="002060"/>
                  </a:solidFill>
                  <a:latin typeface="Century Gothic" pitchFamily="34" charset="0"/>
                </a:rPr>
                <a:t>strategy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582340" y="355584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582340" y="1844824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" y="123824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746</Words>
  <Application>Microsoft Office PowerPoint</Application>
  <PresentationFormat>On-screen Show (4:3)</PresentationFormat>
  <Paragraphs>72</Paragraphs>
  <Slides>26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GOTC Debrief Presentation</dc:title>
  <cp:lastModifiedBy/>
  <cp:revision>1</cp:revision>
  <dcterms:created xsi:type="dcterms:W3CDTF">2017-02-07T19:19:42Z</dcterms:created>
  <dcterms:modified xsi:type="dcterms:W3CDTF">2018-01-13T07:08:58Z</dcterms:modified>
</cp:coreProperties>
</file>